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Nunito"/>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Eg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2B69D-191A-42C7-BF84-78C0C955F328}">
  <a:tblStyle styleId="{6E22B69D-191A-42C7-BF84-78C0C955F32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47403"/>
  </p:normalViewPr>
  <p:slideViewPr>
    <p:cSldViewPr snapToGrid="0" snapToObjects="1">
      <p:cViewPr varScale="1">
        <p:scale>
          <a:sx n="78" d="100"/>
          <a:sy n="78" d="100"/>
        </p:scale>
        <p:origin x="31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2-08T22:01:11.712" idx="1">
    <p:pos x="6000" y="0"/>
    <p:text>3-5 years to become profitable is under the assumption that we do not receive any grant funding</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12-08T22:09:30.170" idx="2">
    <p:pos x="6000" y="0"/>
    <p:text>In the description there should be an explanation of who will use this service. Older new farmers have more income and are more likely to have land which means they will use the virtual services more as opposed to younger beginners.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way.com/IebEAGSmFnN3QpZL?ref=Link&amp;loc=pla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b8c78aff4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b8c78aff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890e30b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b890e30b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 sz="1000">
                <a:solidFill>
                  <a:schemeClr val="dk1"/>
                </a:solidFill>
              </a:rPr>
              <a:t>-Recoup invested money</a:t>
            </a:r>
            <a:endParaRPr sz="1000">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sz="10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000">
                <a:solidFill>
                  <a:schemeClr val="dk1"/>
                </a:solidFill>
              </a:rPr>
              <a:t>-Ensure success past 5-8 years of new small business ventures</a:t>
            </a:r>
            <a:endParaRPr sz="1000">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sz="10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000">
                <a:solidFill>
                  <a:schemeClr val="dk1"/>
                </a:solidFill>
              </a:rPr>
              <a:t>-Self-sufficiency after program completion </a:t>
            </a:r>
            <a:endParaRPr sz="1000">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sz="10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000">
                <a:solidFill>
                  <a:schemeClr val="dk1"/>
                </a:solidFill>
              </a:rPr>
              <a:t>-Maintain low costs/overhead for beginning farms.</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1aa4d3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a1aa4d3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facility incubator will house 10 clients businesses. The make-up of these client pools will be dependent on the clients that apply but the 10 acres of land for horticultural production will need to be filled as much as possible. </a:t>
            </a:r>
            <a:endParaRPr/>
          </a:p>
          <a:p>
            <a:pPr marL="0" lvl="0" indent="0" algn="l" rtl="0">
              <a:spcBef>
                <a:spcPts val="0"/>
              </a:spcBef>
              <a:spcAft>
                <a:spcPts val="0"/>
              </a:spcAft>
              <a:buNone/>
            </a:pPr>
            <a:endParaRPr/>
          </a:p>
          <a:p>
            <a:pPr marL="0" lvl="0" indent="0" algn="l" rtl="0">
              <a:spcBef>
                <a:spcPts val="0"/>
              </a:spcBef>
              <a:spcAft>
                <a:spcPts val="0"/>
              </a:spcAft>
              <a:buNone/>
            </a:pPr>
            <a:r>
              <a:rPr lang="en"/>
              <a:t>The virtual ‘incubator without walls’ will be operating on an as-needed dynamic basis. The main goal fo the virtual incubator will be connecting clients with services outside of our incubator that we cannot provide, though spot assistance will be given when expertise is available.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b8c78aff4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b8c78aff4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1aa4d3f7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1aa4d3f7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Optimizing the marketing plan will be necessary prior to embarking on bovine purchases, we will need to know the specifics about where the entire lifespan of the cattle will be prior to purchase</a:t>
            </a:r>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(Supplements, Vaccinations(IBR,BVD, P13, BRSV 7 Clostridial strains) , Deworming, Implant growth promotants, Proper identification (RFID or Eartag)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Preconditioned means weaning of cattle from the parent- ensuring the immune system is ready for solo living</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The entirety of the property, short of 10 acres will be used for the backgrounding venture- rotational grazing and pasture management plans will need to be put in place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(Facilities and equipment insurance, Multi Peril crop insurance, NAP (noninsured assistance program thru USDA farm agency)</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1aa4d3f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a1aa4d3f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acre will be partitioned to allow individual space for the clients. Rental rates will be prorated based on the amount of time spent in the incubator, type of crop being grown, seasonality, and clients ability to pay. Typically the rental rates per acre/yr is between 75-180$. As the products are grown assistance will be given through our ‘know-how’ network to provide locations for clients to sell their products by either wholesale connections or at smaller markets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1aa4d3f7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1aa4d3f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pollinators main objective is to provide a teaching component for each of the clients in the incubator. As a model for potential business; information could be given on how a pollination operation could be managed with techniques learned on farm. Additionally they will provide pollination for all of the horticultural operations on farm. ~10 hives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1aa4d3f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a1aa4d3f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a1aa4d3f7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a1aa4d3f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890e30b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890e30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890e30b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890e30b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of the nature of the incubator, making curriculum spanning to cover each client verbatim would be extremely difficult. So because of this, the training/education will be dynamic, with goals set and reached within reasonable timeframes following the model on the right.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b8c78aff4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b8c78aff4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Farmers are aging as we all know, researchers estimate that farmers over age of 55 control more than half of all farmland, half of them will retire over the next decade. As the age of US farmers has continued to increase,the number of farms and number of new/beginning farmers has declined.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addition, US agriculture is entering into a period of enormous land transition. The USDA estimates that about 70% of farmland will change hands over the next two decades. As fewer Americans grow up on farms, the pathway to farming as an occupation has shifted dramatically. Beginning farmers are much less likely to inherit or purchase land from family members. So it causes raise the barriers to entry for beginning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515a22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515a22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incubator will operate on 2 facilities, Terp farm and Yates Claggett’s property. Terp Farm will house the greenhouse operations. Mr.Claggett’s property, which has roughly 45 usable acres, will house the backgrounding operation and 10 acres of raised beds. </a:t>
            </a:r>
            <a:endParaRPr/>
          </a:p>
          <a:p>
            <a:pPr marL="0" lvl="0" indent="0" algn="l" rtl="0">
              <a:spcBef>
                <a:spcPts val="0"/>
              </a:spcBef>
              <a:spcAft>
                <a:spcPts val="0"/>
              </a:spcAft>
              <a:buNone/>
            </a:pPr>
            <a:endParaRPr/>
          </a:p>
          <a:p>
            <a:pPr marL="0" lvl="0" indent="0" algn="l" rtl="0">
              <a:spcBef>
                <a:spcPts val="0"/>
              </a:spcBef>
              <a:spcAft>
                <a:spcPts val="0"/>
              </a:spcAft>
              <a:buNone/>
            </a:pPr>
            <a:r>
              <a:rPr lang="en"/>
              <a:t>Yates property was used as a placeholder for this project and the operations that have been allocated to this space may be moved to another location as space becomes available.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9f975785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9f975785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Although our proposed system is heavily reliant on grant funding to be operational, our team thought it was imperative for long-term success to be as self-sustaining as possible. To accomplish this, we have chosen the following enterprises to generate income to support the incubator: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Beef backgrounding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Greenhouse/ Hydroponic flower, fruit and vegetable production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Honey production &amp; Pollinator Service.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Meat Sales (whole, half, &amp; quarter)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chosen the following enterprises in response to research on new and beginning farmers we conducted earlier this year. Our findings showed that a large percentage of farmers were going into livestock, specifically beef, as well as grain and vegetables. These enterprises will also serve as a platform to educate clients on best practice by industry, environmental sustainability, and animal husbandry for the industries they are getting into.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construction and outfitting of these facilities will require $671,141.74.</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Beef Backgrounding</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Location: On site (35 acres)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Capacity: 30 head with supplemental feeding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The beef backgrounding operation will occur on site during the summer. All cows will be purchased at roughly 500 pounds and will be grass fed with some supplemental feeding to 1000 pounds. Half of the cows will be sold to a feedlot, while the other is retained to support our beef sales enterprise.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Southern Maryland currently is lacking any significant backgrounding operations. Creating this facility would help the numerous cow and calf operations that are currently operating in southern Maryland as it gives these farmers an outlet to sell cattle so they do not have hold on to animals for longer than is profitable.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Raised Beds: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Location: On site (10 Acres)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Capacity: 6-10 clients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allotted 10 acres on site for raised bed production. The space will be broken down in to 10 1-acre sections that can be rented out at $400 per acre a year. The incubator will not be constructing the raised beds, but will provided the clients with the materials to create their own. </a:t>
            </a:r>
            <a:r>
              <a:rPr lang="en">
                <a:solidFill>
                  <a:srgbClr val="FF0000"/>
                </a:solidFill>
              </a:rPr>
              <a:t>(New York Incubator is doing the same)</a:t>
            </a:r>
            <a:r>
              <a:rPr lang="en">
                <a:solidFill>
                  <a:schemeClr val="dk1"/>
                </a:solidFill>
              </a:rPr>
              <a:t>. In the first year we will retain two acres of raised beds for expansion of incubator clients.  This space will be used to grow a variety of plants for sale in year 1 but will be rented out in the following years.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Hydroponic Greenhouse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Location: Terp Farm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Capacity: 8448 sqft.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hydroponic greenhouse is 8448 square foot facility will be located at Terp Farm for the production of flower, fruits and vegetables. The facility will be broken down into three 2816 square foot bays of which two bays will be operated by the incubator, and one bay will be rented out for client use.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Honey Production and Pollinator services</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Location: On site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Capacity: 10 Hives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incubator will offer clients using raised beds pollination services that will be rented out on a per hive basis. Pollination is an essential part in fruit and vegetable production and current service providers only work with larger farms.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a bi-product of pollination services, we will be collecting and processing the honey produced by the hives to be sold direct to consumer </a:t>
            </a:r>
            <a:r>
              <a:rPr lang="en">
                <a:solidFill>
                  <a:srgbClr val="FF0000"/>
                </a:solidFill>
              </a:rPr>
              <a:t>(Insert Market Channel Here)</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Beef Sales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Sales direct to consumers for whole, half, and quarter cuts.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r>
              <a:rPr lang="en" sz="1400" u="sng">
                <a:solidFill>
                  <a:schemeClr val="dk1"/>
                </a:solidFill>
                <a:latin typeface="Times New Roman"/>
                <a:ea typeface="Times New Roman"/>
                <a:cs typeface="Times New Roman"/>
                <a:sym typeface="Times New Roman"/>
              </a:rPr>
              <a:t>Meat Sales and Equipment</a:t>
            </a:r>
            <a:endParaRPr sz="1400" u="sng">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Average Hanging Weight for Carcass</a:t>
            </a:r>
            <a:r>
              <a:rPr lang="en" sz="1200" u="sng">
                <a:solidFill>
                  <a:schemeClr val="dk1"/>
                </a:solidFill>
              </a:rPr>
              <a:t>à</a:t>
            </a:r>
            <a:r>
              <a:rPr lang="en" sz="1200" u="sng">
                <a:solidFill>
                  <a:schemeClr val="dk1"/>
                </a:solidFill>
                <a:latin typeface="Times New Roman"/>
                <a:ea typeface="Times New Roman"/>
                <a:cs typeface="Times New Roman"/>
                <a:sym typeface="Times New Roman"/>
              </a:rPr>
              <a:t> Whole, Half, and Quarter:</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Whole, 760 pounds for the average weight. (It comes from a range between 600-760lbs)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Half, 360 pounds for the average weight. (It comes from a range between 300-360lbs)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Quarter, 180 pounds for the average weight. (It comes from a range between 150-180lbs)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Pricing per pound (range is $3.50-$4.00)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Whole, $3.50</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Half, $3.75</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Quarter, $4.00</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Processing fee (about $0.65/pound)</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Whole, $494</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Half, $234</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Quarter, $117</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Marketing</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Promotional Brochures </a:t>
            </a:r>
            <a:r>
              <a:rPr lang="en" sz="1200">
                <a:solidFill>
                  <a:schemeClr val="dk1"/>
                </a:solidFill>
              </a:rPr>
              <a:t>-</a:t>
            </a:r>
            <a:r>
              <a:rPr lang="en" sz="1200">
                <a:solidFill>
                  <a:schemeClr val="dk1"/>
                </a:solidFill>
                <a:latin typeface="Times New Roman"/>
                <a:ea typeface="Times New Roman"/>
                <a:cs typeface="Times New Roman"/>
                <a:sym typeface="Times New Roman"/>
              </a:rPr>
              <a:t> 1,000 brochures for </a:t>
            </a:r>
            <a:r>
              <a:rPr lang="en" sz="1200" u="sng">
                <a:solidFill>
                  <a:schemeClr val="dk1"/>
                </a:solidFill>
                <a:latin typeface="Times New Roman"/>
                <a:ea typeface="Times New Roman"/>
                <a:cs typeface="Times New Roman"/>
                <a:sym typeface="Times New Roman"/>
              </a:rPr>
              <a:t>$100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A-signs for Farmers Market </a:t>
            </a:r>
            <a:r>
              <a:rPr lang="en" sz="1200">
                <a:solidFill>
                  <a:schemeClr val="dk1"/>
                </a:solidFill>
              </a:rPr>
              <a:t>-</a:t>
            </a:r>
            <a:r>
              <a:rPr lang="en" sz="1200">
                <a:solidFill>
                  <a:schemeClr val="dk1"/>
                </a:solidFill>
                <a:latin typeface="Times New Roman"/>
                <a:ea typeface="Times New Roman"/>
                <a:cs typeface="Times New Roman"/>
                <a:sym typeface="Times New Roman"/>
              </a:rPr>
              <a:t> $34.00 each x 2 signs = </a:t>
            </a:r>
            <a:r>
              <a:rPr lang="en" sz="1200" u="sng">
                <a:solidFill>
                  <a:schemeClr val="dk1"/>
                </a:solidFill>
                <a:latin typeface="Times New Roman"/>
                <a:ea typeface="Times New Roman"/>
                <a:cs typeface="Times New Roman"/>
                <a:sym typeface="Times New Roman"/>
              </a:rPr>
              <a:t>$68.00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Car Magnets for our Truck </a:t>
            </a:r>
            <a:r>
              <a:rPr lang="en" sz="1200">
                <a:solidFill>
                  <a:schemeClr val="dk1"/>
                </a:solidFill>
              </a:rPr>
              <a:t>-</a:t>
            </a:r>
            <a:r>
              <a:rPr lang="en" sz="1200">
                <a:solidFill>
                  <a:schemeClr val="dk1"/>
                </a:solidFill>
                <a:latin typeface="Times New Roman"/>
                <a:ea typeface="Times New Roman"/>
                <a:cs typeface="Times New Roman"/>
                <a:sym typeface="Times New Roman"/>
              </a:rPr>
              <a:t> $35.00 each x 2 magnets = </a:t>
            </a:r>
            <a:r>
              <a:rPr lang="en" sz="1200" u="sng">
                <a:solidFill>
                  <a:schemeClr val="dk1"/>
                </a:solidFill>
                <a:latin typeface="Times New Roman"/>
                <a:ea typeface="Times New Roman"/>
                <a:cs typeface="Times New Roman"/>
                <a:sym typeface="Times New Roman"/>
              </a:rPr>
              <a:t>$70.00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Banner for our Farmers Market Stand (2.5’ x 10’) </a:t>
            </a:r>
            <a:r>
              <a:rPr lang="en" sz="1200">
                <a:solidFill>
                  <a:schemeClr val="dk1"/>
                </a:solidFill>
              </a:rPr>
              <a:t>-</a:t>
            </a:r>
            <a:r>
              <a:rPr lang="en" sz="1200">
                <a:solidFill>
                  <a:schemeClr val="dk1"/>
                </a:solidFill>
                <a:latin typeface="Times New Roman"/>
                <a:ea typeface="Times New Roman"/>
                <a:cs typeface="Times New Roman"/>
                <a:sym typeface="Times New Roman"/>
              </a:rPr>
              <a:t> </a:t>
            </a:r>
            <a:r>
              <a:rPr lang="en" sz="1200" u="sng">
                <a:solidFill>
                  <a:schemeClr val="dk1"/>
                </a:solidFill>
                <a:latin typeface="Times New Roman"/>
                <a:ea typeface="Times New Roman"/>
                <a:cs typeface="Times New Roman"/>
                <a:sym typeface="Times New Roman"/>
              </a:rPr>
              <a:t>$40.00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Stand-up Background sign for Farmers Market </a:t>
            </a:r>
            <a:r>
              <a:rPr lang="en" sz="1200">
                <a:solidFill>
                  <a:schemeClr val="dk1"/>
                </a:solidFill>
              </a:rPr>
              <a:t>-</a:t>
            </a:r>
            <a:r>
              <a:rPr lang="en" sz="1200">
                <a:solidFill>
                  <a:schemeClr val="dk1"/>
                </a:solidFill>
                <a:latin typeface="Times New Roman"/>
                <a:ea typeface="Times New Roman"/>
                <a:cs typeface="Times New Roman"/>
                <a:sym typeface="Times New Roman"/>
              </a:rPr>
              <a:t> </a:t>
            </a:r>
            <a:r>
              <a:rPr lang="en" sz="1200" u="sng">
                <a:solidFill>
                  <a:schemeClr val="dk1"/>
                </a:solidFill>
                <a:latin typeface="Times New Roman"/>
                <a:ea typeface="Times New Roman"/>
                <a:cs typeface="Times New Roman"/>
                <a:sym typeface="Times New Roman"/>
              </a:rPr>
              <a:t>$60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¼ Page Newspaper Ad (through Prince George’s County Sentinel) </a:t>
            </a:r>
            <a:r>
              <a:rPr lang="en" sz="1200">
                <a:solidFill>
                  <a:schemeClr val="dk1"/>
                </a:solidFill>
              </a:rPr>
              <a:t>-</a:t>
            </a:r>
            <a:r>
              <a:rPr lang="en" sz="1200">
                <a:solidFill>
                  <a:schemeClr val="dk1"/>
                </a:solidFill>
                <a:latin typeface="Times New Roman"/>
                <a:ea typeface="Times New Roman"/>
                <a:cs typeface="Times New Roman"/>
                <a:sym typeface="Times New Roman"/>
              </a:rPr>
              <a:t>  </a:t>
            </a:r>
            <a:r>
              <a:rPr lang="en" sz="1200" u="sng">
                <a:solidFill>
                  <a:schemeClr val="dk1"/>
                </a:solidFill>
                <a:latin typeface="Times New Roman"/>
                <a:ea typeface="Times New Roman"/>
                <a:cs typeface="Times New Roman"/>
                <a:sym typeface="Times New Roman"/>
              </a:rPr>
              <a:t>$330</a:t>
            </a:r>
            <a:r>
              <a:rPr lang="en" sz="1200">
                <a:solidFill>
                  <a:schemeClr val="dk1"/>
                </a:solidFill>
                <a:latin typeface="Times New Roman"/>
                <a:ea typeface="Times New Roman"/>
                <a:cs typeface="Times New Roman"/>
                <a:sym typeface="Times New Roman"/>
              </a:rPr>
              <a:t> </a:t>
            </a:r>
            <a:r>
              <a:rPr lang="en" sz="1200">
                <a:solidFill>
                  <a:schemeClr val="dk1"/>
                </a:solidFill>
              </a:rPr>
              <a:t>à</a:t>
            </a:r>
            <a:r>
              <a:rPr lang="en" sz="1200">
                <a:solidFill>
                  <a:schemeClr val="dk1"/>
                </a:solidFill>
                <a:latin typeface="Times New Roman"/>
                <a:ea typeface="Times New Roman"/>
                <a:cs typeface="Times New Roman"/>
                <a:sym typeface="Times New Roman"/>
              </a:rPr>
              <a:t>There is a 20% discount for non-profit organizations.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v</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Social Media Marketing done through an agency </a:t>
            </a:r>
            <a:r>
              <a:rPr lang="en" sz="1200">
                <a:solidFill>
                  <a:schemeClr val="dk1"/>
                </a:solidFill>
              </a:rPr>
              <a:t>-</a:t>
            </a:r>
            <a:r>
              <a:rPr lang="en" sz="1200">
                <a:solidFill>
                  <a:schemeClr val="dk1"/>
                </a:solidFill>
                <a:latin typeface="Times New Roman"/>
                <a:ea typeface="Times New Roman"/>
                <a:cs typeface="Times New Roman"/>
                <a:sym typeface="Times New Roman"/>
              </a:rPr>
              <a:t> </a:t>
            </a:r>
            <a:r>
              <a:rPr lang="en" sz="1200" u="sng">
                <a:solidFill>
                  <a:schemeClr val="dk1"/>
                </a:solidFill>
                <a:latin typeface="Times New Roman"/>
                <a:ea typeface="Times New Roman"/>
                <a:cs typeface="Times New Roman"/>
                <a:sym typeface="Times New Roman"/>
              </a:rPr>
              <a:t>$5,000</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Equipment</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Freezer Trailer </a:t>
            </a:r>
            <a:r>
              <a:rPr lang="en" sz="1200">
                <a:solidFill>
                  <a:schemeClr val="dk1"/>
                </a:solidFill>
              </a:rPr>
              <a:t>-</a:t>
            </a:r>
            <a:r>
              <a:rPr lang="en" sz="1200">
                <a:solidFill>
                  <a:schemeClr val="dk1"/>
                </a:solidFill>
                <a:latin typeface="Times New Roman"/>
                <a:ea typeface="Times New Roman"/>
                <a:cs typeface="Times New Roman"/>
                <a:sym typeface="Times New Roman"/>
              </a:rPr>
              <a:t>  </a:t>
            </a:r>
            <a:r>
              <a:rPr lang="en" sz="1200" u="sng">
                <a:solidFill>
                  <a:schemeClr val="dk1"/>
                </a:solidFill>
                <a:latin typeface="Times New Roman"/>
                <a:ea typeface="Times New Roman"/>
                <a:cs typeface="Times New Roman"/>
                <a:sym typeface="Times New Roman"/>
              </a:rPr>
              <a:t>$425</a:t>
            </a:r>
            <a:r>
              <a:rPr lang="en" sz="1200">
                <a:solidFill>
                  <a:schemeClr val="dk1"/>
                </a:solidFill>
                <a:latin typeface="Times New Roman"/>
                <a:ea typeface="Times New Roman"/>
                <a:cs typeface="Times New Roman"/>
                <a:sym typeface="Times New Roman"/>
              </a:rPr>
              <a:t>     ($85/day to rent. It will be used for about 5 days a year.)</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Transportation</a:t>
            </a:r>
            <a:endParaRPr sz="1200" u="sng">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Costs to transfer live animals to processor and carcasses back. </a:t>
            </a:r>
            <a:r>
              <a:rPr lang="en" sz="1200">
                <a:solidFill>
                  <a:schemeClr val="dk1"/>
                </a:solidFill>
              </a:rPr>
              <a:t>-</a:t>
            </a:r>
            <a:r>
              <a:rPr lang="en" sz="1200">
                <a:solidFill>
                  <a:schemeClr val="dk1"/>
                </a:solidFill>
                <a:latin typeface="Times New Roman"/>
                <a:ea typeface="Times New Roman"/>
                <a:cs typeface="Times New Roman"/>
                <a:sym typeface="Times New Roman"/>
              </a:rPr>
              <a:t>  </a:t>
            </a:r>
            <a:r>
              <a:rPr lang="en" sz="1200" u="sng">
                <a:solidFill>
                  <a:schemeClr val="dk1"/>
                </a:solidFill>
                <a:latin typeface="Times New Roman"/>
                <a:ea typeface="Times New Roman"/>
                <a:cs typeface="Times New Roman"/>
                <a:sym typeface="Times New Roman"/>
              </a:rPr>
              <a:t>$480</a:t>
            </a:r>
            <a:r>
              <a:rPr lang="en" sz="1200">
                <a:solidFill>
                  <a:schemeClr val="dk1"/>
                </a:solidFill>
                <a:latin typeface="Times New Roman"/>
                <a:ea typeface="Times New Roman"/>
                <a:cs typeface="Times New Roman"/>
                <a:sym typeface="Times New Roman"/>
              </a:rPr>
              <a:t>    ($3.00/mile and 160 miles roundtrip.)</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u="sng"/>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9f975785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9f975785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8bfe50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b8bfe50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1aa4d3f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1aa4d3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have embedded the start up budget into the Cash operating budget</a:t>
            </a:r>
            <a:endParaRPr/>
          </a:p>
          <a:p>
            <a:pPr marL="0" lvl="0" indent="0" algn="l" rtl="0">
              <a:spcBef>
                <a:spcPts val="0"/>
              </a:spcBef>
              <a:spcAft>
                <a:spcPts val="0"/>
              </a:spcAft>
              <a:buNone/>
            </a:pPr>
            <a:endParaRPr/>
          </a:p>
          <a:p>
            <a:pPr marL="0" lvl="0" indent="0" algn="l" rtl="0">
              <a:spcBef>
                <a:spcPts val="0"/>
              </a:spcBef>
              <a:spcAft>
                <a:spcPts val="0"/>
              </a:spcAft>
              <a:buNone/>
            </a:pPr>
            <a:r>
              <a:rPr lang="en"/>
              <a:t>The incubator will require significant grant funding to become operational. </a:t>
            </a:r>
            <a:endParaRPr/>
          </a:p>
          <a:p>
            <a:pPr marL="0" lvl="0" indent="0" algn="l" rtl="0">
              <a:spcBef>
                <a:spcPts val="0"/>
              </a:spcBef>
              <a:spcAft>
                <a:spcPts val="0"/>
              </a:spcAft>
              <a:buNone/>
            </a:pPr>
            <a:endParaRPr/>
          </a:p>
          <a:p>
            <a:pPr marL="0" lvl="0" indent="0" algn="l" rtl="0">
              <a:spcBef>
                <a:spcPts val="0"/>
              </a:spcBef>
              <a:spcAft>
                <a:spcPts val="0"/>
              </a:spcAft>
              <a:buNone/>
            </a:pPr>
            <a:r>
              <a:rPr lang="en"/>
              <a:t>Some of the major assumptions that will change the budgets:</a:t>
            </a:r>
            <a:endParaRPr/>
          </a:p>
          <a:p>
            <a:pPr marL="457200" lvl="0" indent="-298450" algn="l" rtl="0">
              <a:spcBef>
                <a:spcPts val="0"/>
              </a:spcBef>
              <a:spcAft>
                <a:spcPts val="0"/>
              </a:spcAft>
              <a:buSzPts val="1100"/>
              <a:buChar char="-"/>
            </a:pPr>
            <a:r>
              <a:rPr lang="en"/>
              <a:t>I have included corn into the beef backgrounding budget as a place holder to supplemental feed. </a:t>
            </a:r>
            <a:endParaRPr/>
          </a:p>
          <a:p>
            <a:pPr marL="457200" lvl="0" indent="-298450" algn="l" rtl="0">
              <a:spcBef>
                <a:spcPts val="0"/>
              </a:spcBef>
              <a:spcAft>
                <a:spcPts val="0"/>
              </a:spcAft>
              <a:buSzPts val="1100"/>
              <a:buChar char="-"/>
            </a:pPr>
            <a:r>
              <a:rPr lang="en"/>
              <a:t>The enterprise budget for greenhouse production has a Tomatos as a place holder for flowers. The exact crop mix has not been determined. We are also using a dutch budget system, so certain only certain types of production can be done in the greenhouse. </a:t>
            </a:r>
            <a:endParaRPr/>
          </a:p>
          <a:p>
            <a:pPr marL="457200" lvl="0" indent="-298450" algn="l" rtl="0">
              <a:spcBef>
                <a:spcPts val="0"/>
              </a:spcBef>
              <a:spcAft>
                <a:spcPts val="0"/>
              </a:spcAft>
              <a:buSzPts val="1100"/>
              <a:buChar char="-"/>
            </a:pPr>
            <a:r>
              <a:rPr lang="en"/>
              <a:t>Loan is based on a $470,000 principal to cover 70%  of total capital expenditure that will be payed off in 5 years.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b8c0434b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b8c0434b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farmers even higher.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Under this circumstance, farm incubator represents a unique and relatively new approach to addressing the many challenges and obstacles faced by beginning farmers. The significance of the farm incubator model is twofold: not only can farm incubators support the development of new farm enterprises, they can also encourage the growth of strong local food systems.</a:t>
            </a:r>
            <a:endParaRPr>
              <a:solidFill>
                <a:schemeClr val="dk1"/>
              </a:solidFill>
            </a:endParaRPr>
          </a:p>
          <a:p>
            <a:pPr marL="0" lvl="0" indent="0" algn="l" rtl="0">
              <a:lnSpc>
                <a:spcPct val="115000"/>
              </a:lnSpc>
              <a:spcBef>
                <a:spcPts val="0"/>
              </a:spcBef>
              <a:spcAft>
                <a:spcPts val="1600"/>
              </a:spcAft>
              <a:buNone/>
            </a:pPr>
            <a:endParaRPr sz="1800">
              <a:solidFill>
                <a:srgbClr val="424242"/>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8c78aff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8c78aff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rPr>
              <a:t>Our Virtual facility helps us to target Older farmers who have capital and don’t need facilities</a:t>
            </a:r>
            <a:endParaRPr sz="1400">
              <a:solidFill>
                <a:schemeClr val="dk1"/>
              </a:solidFill>
            </a:endParaRPr>
          </a:p>
          <a:p>
            <a:pPr marL="0" lvl="0" indent="0" algn="l" rtl="0">
              <a:lnSpc>
                <a:spcPct val="115000"/>
              </a:lnSpc>
              <a:spcBef>
                <a:spcPts val="1600"/>
              </a:spcBef>
              <a:spcAft>
                <a:spcPts val="0"/>
              </a:spcAft>
              <a:buNone/>
            </a:pPr>
            <a:r>
              <a:rPr lang="en" sz="1400">
                <a:solidFill>
                  <a:schemeClr val="dk1"/>
                </a:solidFill>
              </a:rPr>
              <a:t>UMD Affiliation </a:t>
            </a:r>
            <a:br>
              <a:rPr lang="en" sz="1400">
                <a:solidFill>
                  <a:schemeClr val="dk1"/>
                </a:solidFill>
              </a:rPr>
            </a:br>
            <a:r>
              <a:rPr lang="en" sz="1400">
                <a:solidFill>
                  <a:schemeClr val="dk1"/>
                </a:solidFill>
              </a:rPr>
              <a:t>Both Virtual and property-based training</a:t>
            </a:r>
            <a:br>
              <a:rPr lang="en" sz="1400">
                <a:solidFill>
                  <a:schemeClr val="dk1"/>
                </a:solidFill>
              </a:rPr>
            </a:br>
            <a:r>
              <a:rPr lang="en" sz="1400">
                <a:solidFill>
                  <a:schemeClr val="dk1"/>
                </a:solidFill>
              </a:rPr>
              <a:t>Partnerships</a:t>
            </a:r>
            <a:br>
              <a:rPr lang="en" sz="1400">
                <a:solidFill>
                  <a:schemeClr val="dk1"/>
                </a:solidFill>
              </a:rPr>
            </a:br>
            <a:r>
              <a:rPr lang="en" sz="1400">
                <a:solidFill>
                  <a:schemeClr val="dk1"/>
                </a:solidFill>
              </a:rPr>
              <a:t>Intellectual Capital</a:t>
            </a:r>
            <a:br>
              <a:rPr lang="en" sz="1400">
                <a:solidFill>
                  <a:schemeClr val="dk1"/>
                </a:solidFill>
              </a:rPr>
            </a:br>
            <a:r>
              <a:rPr lang="en" sz="1400">
                <a:solidFill>
                  <a:schemeClr val="dk1"/>
                </a:solidFill>
              </a:rPr>
              <a:t>Rigorous screening Process</a:t>
            </a:r>
            <a:br>
              <a:rPr lang="en" sz="1400">
                <a:solidFill>
                  <a:schemeClr val="dk1"/>
                </a:solidFill>
              </a:rPr>
            </a:br>
            <a:r>
              <a:rPr lang="en" sz="1400">
                <a:solidFill>
                  <a:schemeClr val="dk1"/>
                </a:solidFill>
              </a:rPr>
              <a:t>Clear transition process</a:t>
            </a:r>
            <a:br>
              <a:rPr lang="en" sz="1400">
                <a:solidFill>
                  <a:schemeClr val="dk1"/>
                </a:solidFill>
              </a:rPr>
            </a:br>
            <a:r>
              <a:rPr lang="en" sz="1400">
                <a:solidFill>
                  <a:schemeClr val="dk1"/>
                </a:solidFill>
              </a:rPr>
              <a:t>An Extended Program to achieve Profitability</a:t>
            </a:r>
            <a:br>
              <a:rPr lang="en" sz="1400">
                <a:solidFill>
                  <a:schemeClr val="dk1"/>
                </a:solidFill>
              </a:rPr>
            </a:br>
            <a:endParaRPr sz="1400">
              <a:solidFill>
                <a:schemeClr val="dk1"/>
              </a:solidFill>
            </a:endParaRPr>
          </a:p>
          <a:p>
            <a:pPr marL="0" lvl="0" indent="0" algn="l" rtl="0">
              <a:lnSpc>
                <a:spcPct val="115000"/>
              </a:lnSpc>
              <a:spcBef>
                <a:spcPts val="1600"/>
              </a:spcBef>
              <a:spcAft>
                <a:spcPts val="0"/>
              </a:spcAft>
              <a:buNone/>
            </a:pPr>
            <a:endParaRPr sz="140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a:solidFill>
                  <a:schemeClr val="dk1"/>
                </a:solidFill>
              </a:rPr>
              <a:t>Business concept will be pitched to various GSE to host the program.</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Incubator will have will provide additional goods and services to the market to sustain the program.</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Incubator will be a partnership between various stakeholders.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Banks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NGOs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PG County</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UMD</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Beginning Farmer programs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Law firms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Ag experts</a:t>
            </a:r>
            <a:endParaRPr sz="1400">
              <a:solidFill>
                <a:schemeClr val="dk1"/>
              </a:solidFill>
            </a:endParaRPr>
          </a:p>
          <a:p>
            <a:pPr marL="0" lvl="0" indent="0" algn="l" rtl="0">
              <a:lnSpc>
                <a:spcPct val="115000"/>
              </a:lnSpc>
              <a:spcBef>
                <a:spcPts val="1600"/>
              </a:spcBef>
              <a:spcAft>
                <a:spcPts val="0"/>
              </a:spcAft>
              <a:buNone/>
            </a:pPr>
            <a:endParaRPr sz="1400">
              <a:solidFill>
                <a:schemeClr val="dk1"/>
              </a:solidFill>
            </a:endParaRPr>
          </a:p>
          <a:p>
            <a:pPr marL="457200" lvl="0" indent="-317500" algn="l" rtl="0">
              <a:lnSpc>
                <a:spcPct val="115000"/>
              </a:lnSpc>
              <a:spcBef>
                <a:spcPts val="1600"/>
              </a:spcBef>
              <a:spcAft>
                <a:spcPts val="0"/>
              </a:spcAft>
              <a:buClr>
                <a:schemeClr val="dk1"/>
              </a:buClr>
              <a:buSzPts val="1400"/>
              <a:buChar char="●"/>
            </a:pPr>
            <a:r>
              <a:rPr lang="en" sz="1400">
                <a:solidFill>
                  <a:schemeClr val="dk1"/>
                </a:solidFill>
              </a:rPr>
              <a:t>Incubator will act as a next step for other incubator programs like future harvest casa. </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Incubator will accept virtual applicant from all over the US depending on their need.</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All on site tenants will have to leave within a 30 miles radius</a:t>
            </a:r>
            <a:endParaRPr sz="140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sz="1400">
              <a:solidFill>
                <a:schemeClr val="dk1"/>
              </a:solidFill>
            </a:endParaRPr>
          </a:p>
          <a:p>
            <a:pPr marL="0" lvl="0" indent="0" algn="l" rtl="0">
              <a:spcBef>
                <a:spcPts val="160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a1aa4d3f7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a1aa4d3f7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b="1" dirty="0">
              <a:solidFill>
                <a:srgbClr val="424242"/>
              </a:solidFill>
            </a:endParaRPr>
          </a:p>
          <a:p>
            <a:pPr marL="457200" lvl="0" indent="-317500" algn="l" rtl="0">
              <a:lnSpc>
                <a:spcPct val="115000"/>
              </a:lnSpc>
              <a:spcBef>
                <a:spcPts val="1600"/>
              </a:spcBef>
              <a:spcAft>
                <a:spcPts val="0"/>
              </a:spcAft>
              <a:buClr>
                <a:srgbClr val="424242"/>
              </a:buClr>
              <a:buSzPts val="1400"/>
              <a:buAutoNum type="arabicPeriod"/>
            </a:pPr>
            <a:r>
              <a:rPr lang="en" sz="1400" dirty="0">
                <a:solidFill>
                  <a:srgbClr val="424242"/>
                </a:solidFill>
              </a:rPr>
              <a:t>Total of 7 incubator programs in Maryland</a:t>
            </a:r>
            <a:endParaRPr sz="1400" dirty="0">
              <a:solidFill>
                <a:srgbClr val="424242"/>
              </a:solidFill>
            </a:endParaRPr>
          </a:p>
          <a:p>
            <a:pPr marL="457200" lvl="0" indent="-317500" algn="l" rtl="0">
              <a:lnSpc>
                <a:spcPct val="115000"/>
              </a:lnSpc>
              <a:spcBef>
                <a:spcPts val="0"/>
              </a:spcBef>
              <a:spcAft>
                <a:spcPts val="0"/>
              </a:spcAft>
              <a:buClr>
                <a:srgbClr val="424242"/>
              </a:buClr>
              <a:buSzPts val="1400"/>
              <a:buAutoNum type="arabicPeriod"/>
            </a:pPr>
            <a:r>
              <a:rPr lang="en" sz="1400" dirty="0">
                <a:solidFill>
                  <a:srgbClr val="424242"/>
                </a:solidFill>
              </a:rPr>
              <a:t>3 programs near Baltimore area are in operation</a:t>
            </a:r>
            <a:endParaRPr sz="1400" dirty="0">
              <a:solidFill>
                <a:srgbClr val="424242"/>
              </a:solidFill>
            </a:endParaRPr>
          </a:p>
          <a:p>
            <a:pPr marL="457200" lvl="0" indent="-317500" algn="l" rtl="0">
              <a:lnSpc>
                <a:spcPct val="115000"/>
              </a:lnSpc>
              <a:spcBef>
                <a:spcPts val="0"/>
              </a:spcBef>
              <a:spcAft>
                <a:spcPts val="0"/>
              </a:spcAft>
              <a:buClr>
                <a:srgbClr val="424242"/>
              </a:buClr>
              <a:buSzPts val="1400"/>
              <a:buAutoNum type="arabicPeriod"/>
            </a:pPr>
            <a:r>
              <a:rPr lang="en" sz="1400" dirty="0">
                <a:solidFill>
                  <a:srgbClr val="424242"/>
                </a:solidFill>
              </a:rPr>
              <a:t>Other 4 programs not yet in operation</a:t>
            </a:r>
            <a:endParaRPr sz="1400" dirty="0">
              <a:solidFill>
                <a:srgbClr val="424242"/>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In USA and CANADA</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59% are operational farm incubators</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24% are potential farm incubators (it means that is in the planning/development stage)</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12% are university programs</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5% are farmer training programs that do not provide access to individual plots of land</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Though a small number(6) of them have been operating for over ten years, farm incubators are still a relatively new model for beginning farmer training. Most of them are in the initial planning and development stages.</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As is known, most farm incubator rely on funding or grants to survive. Typically, do you know what </a:t>
            </a:r>
            <a:r>
              <a:rPr lang="en" dirty="0" err="1">
                <a:solidFill>
                  <a:schemeClr val="dk1"/>
                </a:solidFill>
              </a:rPr>
              <a:t>funding,or</a:t>
            </a:r>
            <a:r>
              <a:rPr lang="en" dirty="0">
                <a:solidFill>
                  <a:schemeClr val="dk1"/>
                </a:solidFill>
              </a:rPr>
              <a:t> capital, do they use, generally??? In general, we have federal grants, foundation grants, farmer </a:t>
            </a:r>
            <a:r>
              <a:rPr lang="en" dirty="0" err="1">
                <a:solidFill>
                  <a:schemeClr val="dk1"/>
                </a:solidFill>
              </a:rPr>
              <a:t>fees,local</a:t>
            </a:r>
            <a:r>
              <a:rPr lang="en" dirty="0">
                <a:solidFill>
                  <a:schemeClr val="dk1"/>
                </a:solidFill>
              </a:rPr>
              <a:t> government funding and university funding. Here is another question, how about the funding importance? </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A survey was done to ask incubator operators to rank sources of funding from most important to least important.  Obviously, most of them indicated that federal grants is the most important source for their projects. </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Demographic of participants</a:t>
            </a:r>
            <a:endParaRPr dirty="0">
              <a:solidFill>
                <a:schemeClr val="dk1"/>
              </a:solidFill>
            </a:endParaRPr>
          </a:p>
          <a:p>
            <a:pPr marL="914400" lvl="1" indent="-298450" algn="l" rtl="0">
              <a:spcBef>
                <a:spcPts val="0"/>
              </a:spcBef>
              <a:spcAft>
                <a:spcPts val="0"/>
              </a:spcAft>
              <a:buClr>
                <a:schemeClr val="dk1"/>
              </a:buClr>
              <a:buSzPts val="1100"/>
              <a:buAutoNum type="alphaLcPeriod"/>
            </a:pPr>
            <a:r>
              <a:rPr lang="en" dirty="0">
                <a:solidFill>
                  <a:schemeClr val="dk1"/>
                </a:solidFill>
              </a:rPr>
              <a:t>Over 50% of farm incubators projects are designed to meet the needs of refugee or immigrants communities.</a:t>
            </a:r>
            <a:endParaRPr dirty="0">
              <a:solidFill>
                <a:schemeClr val="dk1"/>
              </a:solidFill>
            </a:endParaRPr>
          </a:p>
          <a:p>
            <a:pPr marL="457200" lvl="0" indent="-317500" algn="l" rtl="0">
              <a:lnSpc>
                <a:spcPct val="115000"/>
              </a:lnSpc>
              <a:spcBef>
                <a:spcPts val="0"/>
              </a:spcBef>
              <a:spcAft>
                <a:spcPts val="0"/>
              </a:spcAft>
              <a:buClr>
                <a:srgbClr val="424242"/>
              </a:buClr>
              <a:buSzPts val="1400"/>
              <a:buAutoNum type="arabicPeriod"/>
            </a:pPr>
            <a:r>
              <a:rPr lang="en" sz="1400" b="1" dirty="0">
                <a:solidFill>
                  <a:srgbClr val="424242"/>
                </a:solidFill>
              </a:rPr>
              <a:t>111 known farm incubators in U.S. and Canada (Composition)</a:t>
            </a:r>
            <a:endParaRPr sz="1400" b="1" dirty="0">
              <a:solidFill>
                <a:srgbClr val="424242"/>
              </a:solidFill>
            </a:endParaRPr>
          </a:p>
          <a:p>
            <a:pPr marL="457200" lvl="0" indent="-317500" algn="l" rtl="0">
              <a:lnSpc>
                <a:spcPct val="115000"/>
              </a:lnSpc>
              <a:spcBef>
                <a:spcPts val="0"/>
              </a:spcBef>
              <a:spcAft>
                <a:spcPts val="0"/>
              </a:spcAft>
              <a:buClr>
                <a:srgbClr val="424242"/>
              </a:buClr>
              <a:buSzPts val="1400"/>
              <a:buAutoNum type="arabicPeriod"/>
            </a:pPr>
            <a:r>
              <a:rPr lang="en" sz="1400" b="1" dirty="0">
                <a:solidFill>
                  <a:srgbClr val="424242"/>
                </a:solidFill>
              </a:rPr>
              <a:t>Funding Importance </a:t>
            </a:r>
            <a:endParaRPr sz="1400" b="1" dirty="0">
              <a:solidFill>
                <a:srgbClr val="424242"/>
              </a:solidFill>
            </a:endParaRPr>
          </a:p>
          <a:p>
            <a:pPr marL="457200" lvl="0" indent="-317500" algn="l" rtl="0">
              <a:lnSpc>
                <a:spcPct val="115000"/>
              </a:lnSpc>
              <a:spcBef>
                <a:spcPts val="0"/>
              </a:spcBef>
              <a:spcAft>
                <a:spcPts val="0"/>
              </a:spcAft>
              <a:buClr>
                <a:srgbClr val="424242"/>
              </a:buClr>
              <a:buSzPts val="1400"/>
              <a:buAutoNum type="arabicPeriod"/>
            </a:pPr>
            <a:r>
              <a:rPr lang="en" sz="1400" b="1" dirty="0">
                <a:solidFill>
                  <a:srgbClr val="424242"/>
                </a:solidFill>
              </a:rPr>
              <a:t>Demographic of Participants</a:t>
            </a:r>
            <a:endParaRPr sz="1400" dirty="0">
              <a:solidFill>
                <a:srgbClr val="424242"/>
              </a:solidFill>
            </a:endParaRPr>
          </a:p>
          <a:p>
            <a:pPr marL="0" lvl="0" indent="0" algn="l" rtl="0">
              <a:spcBef>
                <a:spcPts val="1600"/>
              </a:spcBef>
              <a:spcAft>
                <a:spcPts val="0"/>
              </a:spcAft>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f975785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f975785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434343"/>
                </a:solidFill>
              </a:rPr>
              <a:t>Stage 1</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Focus on farm operation</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Be profitable in 3-5 years </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Prepare for growth stage</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Apply for the incubator</a:t>
            </a: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0" lvl="0" indent="0" algn="l" rtl="0">
              <a:lnSpc>
                <a:spcPct val="115000"/>
              </a:lnSpc>
              <a:spcBef>
                <a:spcPts val="0"/>
              </a:spcBef>
              <a:spcAft>
                <a:spcPts val="0"/>
              </a:spcAft>
              <a:buNone/>
            </a:pPr>
            <a:r>
              <a:rPr lang="en" sz="1800" dirty="0">
                <a:solidFill>
                  <a:srgbClr val="434343"/>
                </a:solidFill>
              </a:rPr>
              <a:t>Stage 2</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Start incubator program </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Refine the business plan </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Accomplish 25 percent graduation rate each year</a:t>
            </a: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0" lvl="0" indent="0" algn="l" rtl="0">
              <a:lnSpc>
                <a:spcPct val="115000"/>
              </a:lnSpc>
              <a:spcBef>
                <a:spcPts val="0"/>
              </a:spcBef>
              <a:spcAft>
                <a:spcPts val="0"/>
              </a:spcAft>
              <a:buNone/>
            </a:pPr>
            <a:r>
              <a:rPr lang="en" sz="1800" dirty="0">
                <a:solidFill>
                  <a:srgbClr val="434343"/>
                </a:solidFill>
              </a:rPr>
              <a:t>Stage 3</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Earn stable profit to cover total operating expenses </a:t>
            </a:r>
            <a:endParaRPr sz="1800" dirty="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dirty="0">
                <a:solidFill>
                  <a:srgbClr val="434343"/>
                </a:solidFill>
              </a:rPr>
              <a:t>Achieve sustainable development in 7-8 years</a:t>
            </a: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457200" lvl="0" indent="-317500" algn="l" rtl="0">
              <a:spcBef>
                <a:spcPts val="0"/>
              </a:spcBef>
              <a:spcAft>
                <a:spcPts val="0"/>
              </a:spcAft>
              <a:buClr>
                <a:schemeClr val="dk1"/>
              </a:buClr>
              <a:buSzPts val="1400"/>
              <a:buFont typeface="Times New Roman"/>
              <a:buAutoNum type="arabicPeriod"/>
            </a:pPr>
            <a:r>
              <a:rPr lang="en" sz="1400" dirty="0">
                <a:solidFill>
                  <a:schemeClr val="dk1"/>
                </a:solidFill>
                <a:highlight>
                  <a:schemeClr val="lt1"/>
                </a:highlight>
                <a:latin typeface="Times New Roman"/>
                <a:ea typeface="Times New Roman"/>
                <a:cs typeface="Times New Roman"/>
                <a:sym typeface="Times New Roman"/>
              </a:rPr>
              <a:t>Program/Service </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Specialty Processes (pollinators, </a:t>
            </a:r>
            <a:r>
              <a:rPr lang="en" sz="1400" dirty="0" err="1">
                <a:solidFill>
                  <a:schemeClr val="dk1"/>
                </a:solidFill>
                <a:highlight>
                  <a:schemeClr val="lt1"/>
                </a:highlight>
                <a:latin typeface="Times New Roman"/>
                <a:ea typeface="Times New Roman"/>
                <a:cs typeface="Times New Roman"/>
                <a:sym typeface="Times New Roman"/>
              </a:rPr>
              <a:t>brewing,value-added,butchering</a:t>
            </a:r>
            <a:r>
              <a:rPr lang="en" sz="1400" dirty="0">
                <a:solidFill>
                  <a:schemeClr val="dk1"/>
                </a:solidFill>
                <a:highlight>
                  <a:schemeClr val="lt1"/>
                </a:highlight>
                <a:latin typeface="Times New Roman"/>
                <a:ea typeface="Times New Roman"/>
                <a:cs typeface="Times New Roman"/>
                <a:sym typeface="Times New Roman"/>
              </a:rPr>
              <a:t>)</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Livestock Processes</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Horticulture Processes</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Business Education (accounting, </a:t>
            </a:r>
            <a:r>
              <a:rPr lang="en" sz="1400" dirty="0" err="1">
                <a:solidFill>
                  <a:schemeClr val="dk1"/>
                </a:solidFill>
                <a:highlight>
                  <a:schemeClr val="lt1"/>
                </a:highlight>
                <a:latin typeface="Times New Roman"/>
                <a:ea typeface="Times New Roman"/>
                <a:cs typeface="Times New Roman"/>
                <a:sym typeface="Times New Roman"/>
              </a:rPr>
              <a:t>taxes,contracts</a:t>
            </a:r>
            <a:r>
              <a:rPr lang="en" sz="1400" dirty="0">
                <a:solidFill>
                  <a:schemeClr val="dk1"/>
                </a:solidFill>
                <a:highlight>
                  <a:schemeClr val="lt1"/>
                </a:highlight>
                <a:latin typeface="Times New Roman"/>
                <a:ea typeface="Times New Roman"/>
                <a:cs typeface="Times New Roman"/>
                <a:sym typeface="Times New Roman"/>
              </a:rPr>
              <a:t>.)</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Equipment Education</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Marketing (</a:t>
            </a:r>
            <a:r>
              <a:rPr lang="en" sz="1400" dirty="0" err="1">
                <a:solidFill>
                  <a:schemeClr val="dk1"/>
                </a:solidFill>
                <a:highlight>
                  <a:schemeClr val="lt1"/>
                </a:highlight>
                <a:latin typeface="Times New Roman"/>
                <a:ea typeface="Times New Roman"/>
                <a:cs typeface="Times New Roman"/>
                <a:sym typeface="Times New Roman"/>
              </a:rPr>
              <a:t>agrotourism</a:t>
            </a:r>
            <a:r>
              <a:rPr lang="en" sz="1400" dirty="0">
                <a:solidFill>
                  <a:schemeClr val="dk1"/>
                </a:solidFill>
                <a:highlight>
                  <a:schemeClr val="lt1"/>
                </a:highlight>
                <a:latin typeface="Times New Roman"/>
                <a:ea typeface="Times New Roman"/>
                <a:cs typeface="Times New Roman"/>
                <a:sym typeface="Times New Roman"/>
              </a:rPr>
              <a:t>, branding, social media, etc.)</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Network Establishment (accountants, vets, lawyers)</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Business Planning</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GAP and other compliance training (for licenses)</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Farm Evaluation </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Business Evaluation</a:t>
            </a:r>
            <a:endParaRPr sz="1400" dirty="0">
              <a:solidFill>
                <a:schemeClr val="dk1"/>
              </a:solidFill>
              <a:highlight>
                <a:schemeClr val="lt1"/>
              </a:highlight>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LcPeriod"/>
            </a:pPr>
            <a:r>
              <a:rPr lang="en" sz="1400" dirty="0">
                <a:solidFill>
                  <a:schemeClr val="dk1"/>
                </a:solidFill>
                <a:highlight>
                  <a:schemeClr val="lt1"/>
                </a:highlight>
                <a:latin typeface="Times New Roman"/>
                <a:ea typeface="Times New Roman"/>
                <a:cs typeface="Times New Roman"/>
                <a:sym typeface="Times New Roman"/>
              </a:rPr>
              <a:t>Peer to peer Network establishment</a:t>
            </a: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0" lvl="0" indent="0" algn="l" rtl="0">
              <a:lnSpc>
                <a:spcPct val="115000"/>
              </a:lnSpc>
              <a:spcBef>
                <a:spcPts val="0"/>
              </a:spcBef>
              <a:spcAft>
                <a:spcPts val="0"/>
              </a:spcAft>
              <a:buNone/>
            </a:pPr>
            <a:endParaRPr sz="1800" dirty="0">
              <a:solidFill>
                <a:srgbClr val="434343"/>
              </a:solidFill>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8c78aff4_3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8c78aff4_3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How does the incubator program attract the applicants and what service we can provide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Provide basic training and invite speaker for specific needs from applicants and hold some events to the public.</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Leadership from Board membership can the significantly influence promotion. Convincing applicants that our program have support from the authority party. Also being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we implement the contracts on applicants and it works like graduates from bachelor and switch to the master degree, we sign the contracts to make sure human resource stability.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We will also get members from ag competition by selecting the winners or compatible program to join the incubator.</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Advertise the incubator on the UMD campus.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Build a strong alumni network for referrals into the program.</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Even after graduation, participants will remain involved in the program and will be provided basic support when needed.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a:solidFill>
                  <a:schemeClr val="dk1"/>
                </a:solidFill>
              </a:rPr>
              <a:t>Social Media is going to be a major tool for our outreach because we will be dealing with the younger generation most of these participant will not use direct mail. </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a:solidFill>
                  <a:schemeClr val="dk1"/>
                </a:solidFill>
              </a:rPr>
              <a:t>We will partner with local community organization and participates in their events.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Web-based comm are increasingly at the center of outreach and are certainly very important. However, it also have the effect of filtering the same underserved populations that some programs may most want to reach. Thus, in the intake phase alone, some programs should spend up to four times as much time corresponding with target limited resource participants.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1aa4d3f7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1aa4d3f7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will not have competing Businesses at the same stage of their business. This will help eliminate competition amongst tenants.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Incubator projects generally have limited capacity and want to set up new farmers to be successful.Thus, finding candidates who will be a good fit for the program would be very very important.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The admission rate should be around 0.2: (How many people do we need to screen to fill the incubator?)</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We need to have 50 people screened.</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 Eventually, the general manager will pick ten applicants for incubation. </a:t>
            </a:r>
            <a:endParaRPr sz="1200">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following is to explain the above graph with detail.</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AutoNum type="arabicPeriod"/>
            </a:pPr>
            <a:r>
              <a:rPr lang="en" sz="1200">
                <a:latin typeface="Times New Roman"/>
                <a:ea typeface="Times New Roman"/>
                <a:cs typeface="Times New Roman"/>
                <a:sym typeface="Times New Roman"/>
              </a:rPr>
              <a:t>Web Application</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rgbClr val="000000"/>
              </a:buClr>
              <a:buSzPts val="1200"/>
              <a:buFont typeface="Times New Roman"/>
              <a:buAutoNum type="alphaLcPeriod"/>
            </a:pPr>
            <a:r>
              <a:rPr lang="en" sz="1200">
                <a:latin typeface="Times New Roman"/>
                <a:ea typeface="Times New Roman"/>
                <a:cs typeface="Times New Roman"/>
                <a:sym typeface="Times New Roman"/>
              </a:rPr>
              <a:t>Application fee: 50 dollars per applicant to submit the application.</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rgbClr val="000000"/>
              </a:buClr>
              <a:buSzPts val="1200"/>
              <a:buFont typeface="Times New Roman"/>
              <a:buAutoNum type="alphaLcPeriod"/>
            </a:pPr>
            <a:r>
              <a:rPr lang="en" sz="1200">
                <a:latin typeface="Times New Roman"/>
                <a:ea typeface="Times New Roman"/>
                <a:cs typeface="Times New Roman"/>
                <a:sym typeface="Times New Roman"/>
              </a:rPr>
              <a:t>All applicants need business plan or logic model </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Questions or Criteria:</a:t>
            </a:r>
            <a:endParaRPr sz="1200">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latin typeface="Times New Roman"/>
                <a:ea typeface="Times New Roman"/>
                <a:cs typeface="Times New Roman"/>
                <a:sym typeface="Times New Roman"/>
              </a:rPr>
              <a:t>How much past experience?</a:t>
            </a:r>
            <a:endParaRPr sz="1200">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2"/>
              </a:buClr>
              <a:buSzPts val="1200"/>
              <a:buFont typeface="Times New Roman"/>
              <a:buAutoNum type="arabicPeriod"/>
            </a:pPr>
            <a:r>
              <a:rPr lang="en" sz="1200">
                <a:latin typeface="Times New Roman"/>
                <a:ea typeface="Times New Roman"/>
                <a:cs typeface="Times New Roman"/>
                <a:sym typeface="Times New Roman"/>
              </a:rPr>
              <a:t>Given the incubator mission to leverage current systems, we on creating working relationships with program like the ones listed below in order to find applicants. The exact number of programs are incubator connects with is at the discretion of the general manager, but Terp Farm and Future Harvest CASA will have a connection to the incubator. </a:t>
            </a:r>
            <a:endParaRPr sz="1200">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Livestock</a:t>
            </a:r>
            <a:endParaRPr sz="1200">
              <a:solidFill>
                <a:schemeClr val="dk1"/>
              </a:solidFill>
              <a:latin typeface="Times New Roman"/>
              <a:ea typeface="Times New Roman"/>
              <a:cs typeface="Times New Roman"/>
              <a:sym typeface="Times New Roman"/>
            </a:endParaRPr>
          </a:p>
          <a:p>
            <a:pPr marL="2743200" lvl="5" indent="-304800" algn="l" rtl="0">
              <a:lnSpc>
                <a:spcPct val="115000"/>
              </a:lnSpc>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Completion of Penn State online beef cattle class or comparable program   </a:t>
            </a:r>
            <a:endParaRPr sz="1200">
              <a:solidFill>
                <a:schemeClr val="dk1"/>
              </a:solidFill>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Produce</a:t>
            </a:r>
            <a:endParaRPr sz="1200">
              <a:solidFill>
                <a:schemeClr val="dk1"/>
              </a:solidFill>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TerpFarm, Future Harvest CASA lvl 2 or 3 or comparable program completion</a:t>
            </a:r>
            <a:endParaRPr sz="1200">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solidFill>
                  <a:schemeClr val="dk1"/>
                </a:solidFill>
                <a:latin typeface="Times New Roman"/>
                <a:ea typeface="Times New Roman"/>
                <a:cs typeface="Times New Roman"/>
                <a:sym typeface="Times New Roman"/>
              </a:rPr>
              <a:t>Do you intend to make farming your primary source of income?</a:t>
            </a:r>
            <a:endParaRPr sz="1200">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latin typeface="Times New Roman"/>
                <a:ea typeface="Times New Roman"/>
                <a:cs typeface="Times New Roman"/>
                <a:sym typeface="Times New Roman"/>
              </a:rPr>
              <a:t>What</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Sample：</a:t>
            </a:r>
            <a:endParaRPr sz="1200">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b="1" u="sng">
                <a:solidFill>
                  <a:srgbClr val="1155CC"/>
                </a:solidFill>
                <a:hlinkClick r:id="rId3"/>
              </a:rPr>
              <a:t>https://sway.com/IebEAGSmFnN3QpZL?ref=Link&amp;loc=play</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AutoNum type="arabicPeriod"/>
            </a:pPr>
            <a:r>
              <a:rPr lang="en" sz="1200">
                <a:latin typeface="Times New Roman"/>
                <a:ea typeface="Times New Roman"/>
                <a:cs typeface="Times New Roman"/>
                <a:sym typeface="Times New Roman"/>
              </a:rPr>
              <a:t>Staff Review (need a general manager )</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rgbClr val="000000"/>
              </a:buClr>
              <a:buSzPts val="1200"/>
              <a:buFont typeface="Times New Roman"/>
              <a:buAutoNum type="alphaLcPeriod"/>
            </a:pPr>
            <a:r>
              <a:rPr lang="en" sz="1200">
                <a:latin typeface="Times New Roman"/>
                <a:ea typeface="Times New Roman"/>
                <a:cs typeface="Times New Roman"/>
                <a:sym typeface="Times New Roman"/>
              </a:rPr>
              <a:t>The executive director should be present at this phase to screen applicants.</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At this phase, the </a:t>
            </a:r>
            <a:r>
              <a:rPr lang="en" sz="1200">
                <a:solidFill>
                  <a:schemeClr val="dk1"/>
                </a:solidFill>
                <a:latin typeface="Times New Roman"/>
                <a:ea typeface="Times New Roman"/>
                <a:cs typeface="Times New Roman"/>
                <a:sym typeface="Times New Roman"/>
              </a:rPr>
              <a:t>executive director</a:t>
            </a:r>
            <a:r>
              <a:rPr lang="en" sz="1200">
                <a:latin typeface="Times New Roman"/>
                <a:ea typeface="Times New Roman"/>
                <a:cs typeface="Times New Roman"/>
                <a:sym typeface="Times New Roman"/>
              </a:rPr>
              <a:t> are required to make sure that the applicants who will enter the board interview must meet all the basic requirements. This phase would serve as a simple and basic interview before the board interview where board members would make the final decision.</a:t>
            </a:r>
            <a:endParaRPr sz="1200">
              <a:latin typeface="Times New Roman"/>
              <a:ea typeface="Times New Roman"/>
              <a:cs typeface="Times New Roman"/>
              <a:sym typeface="Times New Roman"/>
            </a:endParaRPr>
          </a:p>
          <a:p>
            <a:pPr marL="914400" lvl="1"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Criteria/ Questions:</a:t>
            </a:r>
            <a:endParaRPr sz="1200">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latin typeface="Times New Roman"/>
                <a:ea typeface="Times New Roman"/>
                <a:cs typeface="Times New Roman"/>
                <a:sym typeface="Times New Roman"/>
              </a:rPr>
              <a:t>Skill Assessment:(know their skill level and tailor your programming to their needs)</a:t>
            </a:r>
            <a:endParaRPr sz="1200">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2"/>
              </a:buClr>
              <a:buSzPts val="1200"/>
              <a:buFont typeface="Times New Roman"/>
              <a:buAutoNum type="arabicPeriod"/>
            </a:pPr>
            <a:r>
              <a:rPr lang="en" sz="1200">
                <a:latin typeface="Times New Roman"/>
                <a:ea typeface="Times New Roman"/>
                <a:cs typeface="Times New Roman"/>
                <a:sym typeface="Times New Roman"/>
              </a:rPr>
              <a:t>Baseline skill assessments should cover:</a:t>
            </a:r>
            <a:endParaRPr sz="1200">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Previous experience</a:t>
            </a:r>
            <a:endParaRPr sz="1200">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Where was thier facility or do they have one?</a:t>
            </a:r>
            <a:endParaRPr sz="1200">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What enterprise?/what capacity?/  how long did you farm?/ where did you sell your products?/ any received formal education in farming?</a:t>
            </a:r>
            <a:endParaRPr sz="1200">
              <a:latin typeface="Times New Roman"/>
              <a:ea typeface="Times New Roman"/>
              <a:cs typeface="Times New Roman"/>
              <a:sym typeface="Times New Roman"/>
            </a:endParaRPr>
          </a:p>
          <a:p>
            <a:pPr marL="2286000" lvl="4" indent="-304800" algn="l" rtl="0">
              <a:lnSpc>
                <a:spcPct val="115000"/>
              </a:lnSpc>
              <a:spcBef>
                <a:spcPts val="0"/>
              </a:spcBef>
              <a:spcAft>
                <a:spcPts val="0"/>
              </a:spcAft>
              <a:buClr>
                <a:schemeClr val="dk2"/>
              </a:buClr>
              <a:buSzPts val="1200"/>
              <a:buFont typeface="Times New Roman"/>
              <a:buAutoNum type="alphaLcPeriod"/>
            </a:pPr>
            <a:r>
              <a:rPr lang="en" sz="1200">
                <a:latin typeface="Times New Roman"/>
                <a:ea typeface="Times New Roman"/>
                <a:cs typeface="Times New Roman"/>
                <a:sym typeface="Times New Roman"/>
              </a:rPr>
              <a:t>Self-assessment Tip: People tend to overestimate their own skills.Thus, tey to find more objective ways of establishing skills level in addition to asking them what they know.</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Once the staff review is conducted, the applicants will be assigned to one of the following groups</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solidFill>
                  <a:schemeClr val="dk1"/>
                </a:solidFill>
                <a:latin typeface="Times New Roman"/>
                <a:ea typeface="Times New Roman"/>
                <a:cs typeface="Times New Roman"/>
                <a:sym typeface="Times New Roman"/>
              </a:rPr>
              <a:t>“No” means that you are declined.</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solidFill>
                  <a:schemeClr val="dk1"/>
                </a:solidFill>
                <a:latin typeface="Times New Roman"/>
                <a:ea typeface="Times New Roman"/>
                <a:cs typeface="Times New Roman"/>
                <a:sym typeface="Times New Roman"/>
              </a:rPr>
              <a:t>“No,but” means that if this applicant could complete those requirements, like taking a class, and reapply, the board members would consider you. If an applicant is missing a skill that one of our affiliated programs offer, we will tell them to attend </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solidFill>
                  <a:schemeClr val="dk1"/>
                </a:solidFill>
                <a:latin typeface="Times New Roman"/>
                <a:ea typeface="Times New Roman"/>
                <a:cs typeface="Times New Roman"/>
                <a:sym typeface="Times New Roman"/>
              </a:rPr>
              <a:t>“Wait List” means that although you are qualified, we don’t have seats available for you. So, if the applicant are willing to wait in the waitlist, it is likely to have the applicant in if some participants failed in the future.</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2"/>
              </a:buClr>
              <a:buSzPts val="1200"/>
              <a:buFont typeface="Times New Roman"/>
              <a:buAutoNum type="romanLcPeriod"/>
            </a:pPr>
            <a:r>
              <a:rPr lang="en" sz="1200">
                <a:solidFill>
                  <a:schemeClr val="dk1"/>
                </a:solidFill>
                <a:latin typeface="Times New Roman"/>
                <a:ea typeface="Times New Roman"/>
                <a:cs typeface="Times New Roman"/>
                <a:sym typeface="Times New Roman"/>
              </a:rPr>
              <a:t>Accepted applicants will be put into either the virtual incubator or the property based incubator based on their needs. The general manager will handle the contracting and processing.</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endParaRPr sz="1200">
              <a:solidFill>
                <a:schemeClr val="dk1"/>
              </a:solidFill>
              <a:latin typeface="Times New Roman"/>
              <a:ea typeface="Times New Roman"/>
              <a:cs typeface="Times New Roman"/>
              <a:sym typeface="Times New Roman"/>
            </a:endParaRPr>
          </a:p>
          <a:p>
            <a:pPr marL="457200" marR="0" lvl="0" indent="-304800" algn="l" rtl="0">
              <a:lnSpc>
                <a:spcPct val="115000"/>
              </a:lnSpc>
              <a:spcBef>
                <a:spcPts val="1600"/>
              </a:spcBef>
              <a:spcAft>
                <a:spcPts val="0"/>
              </a:spcAft>
              <a:buClr>
                <a:schemeClr val="dk2"/>
              </a:buClr>
              <a:buSzPts val="1200"/>
              <a:buFont typeface="Times New Roman"/>
              <a:buAutoNum type="arabicPeriod"/>
            </a:pPr>
            <a:r>
              <a:rPr lang="en" sz="1200">
                <a:latin typeface="Times New Roman"/>
                <a:ea typeface="Times New Roman"/>
                <a:cs typeface="Times New Roman"/>
                <a:sym typeface="Times New Roman"/>
              </a:rPr>
              <a:t>Annual Evaluations will be conducted to assess the applicant progression inside the incubator. </a:t>
            </a:r>
            <a:endParaRPr sz="1200">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chemeClr val="dk2"/>
              </a:buClr>
              <a:buSzPts val="1200"/>
              <a:buFont typeface="Times New Roman"/>
              <a:buAutoNum type="arabicPeriod"/>
            </a:pPr>
            <a:r>
              <a:rPr lang="en" sz="1200">
                <a:latin typeface="Times New Roman"/>
                <a:ea typeface="Times New Roman"/>
                <a:cs typeface="Times New Roman"/>
                <a:sym typeface="Times New Roman"/>
              </a:rPr>
              <a:t>Graduation from the program is dependent to the growth rate of the incubator clients. </a:t>
            </a:r>
            <a:endParaRPr>
              <a:solidFill>
                <a:schemeClr val="dk1"/>
              </a:solidFill>
            </a:endParaRPr>
          </a:p>
          <a:p>
            <a:pPr marL="0" lvl="0" indent="0" algn="l" rtl="0">
              <a:lnSpc>
                <a:spcPct val="115000"/>
              </a:lnSpc>
              <a:spcBef>
                <a:spcPts val="16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890e30b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b890e30b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a:solidFill>
                  <a:srgbClr val="424242"/>
                </a:solidFill>
                <a:latin typeface="Nunito"/>
                <a:ea typeface="Nunito"/>
                <a:cs typeface="Nunito"/>
                <a:sym typeface="Nunito"/>
              </a:rPr>
              <a:t>The incubator will create relationships with pre existing programs to improve clients technical and professional skills. Acceptance to an incubator will mean admittance to certain classes. </a:t>
            </a:r>
            <a:endParaRPr sz="1200">
              <a:solidFill>
                <a:srgbClr val="424242"/>
              </a:solidFill>
              <a:latin typeface="Nunito"/>
              <a:ea typeface="Nunito"/>
              <a:cs typeface="Nunito"/>
              <a:sym typeface="Nunito"/>
            </a:endParaRPr>
          </a:p>
          <a:p>
            <a:pPr marL="0" marR="0" lvl="0" indent="0" algn="l" rtl="0">
              <a:lnSpc>
                <a:spcPct val="115000"/>
              </a:lnSpc>
              <a:spcBef>
                <a:spcPts val="0"/>
              </a:spcBef>
              <a:spcAft>
                <a:spcPts val="0"/>
              </a:spcAft>
              <a:buNone/>
            </a:pPr>
            <a:endParaRPr sz="1200">
              <a:solidFill>
                <a:srgbClr val="424242"/>
              </a:solidFill>
              <a:latin typeface="Nunito"/>
              <a:ea typeface="Nunito"/>
              <a:cs typeface="Nunito"/>
              <a:sym typeface="Nunito"/>
            </a:endParaRPr>
          </a:p>
          <a:p>
            <a:pPr marL="0" marR="0" lvl="0" indent="0" algn="l" rtl="0">
              <a:lnSpc>
                <a:spcPct val="115000"/>
              </a:lnSpc>
              <a:spcBef>
                <a:spcPts val="0"/>
              </a:spcBef>
              <a:spcAft>
                <a:spcPts val="0"/>
              </a:spcAft>
              <a:buNone/>
            </a:pPr>
            <a:r>
              <a:rPr lang="en" sz="1200">
                <a:solidFill>
                  <a:srgbClr val="424242"/>
                </a:solidFill>
                <a:latin typeface="Nunito"/>
                <a:ea typeface="Nunito"/>
                <a:cs typeface="Nunito"/>
                <a:sym typeface="Nunito"/>
              </a:rPr>
              <a:t>Possible classes may include, Futures Marketing, Marketing, Farm financials. </a:t>
            </a:r>
            <a:endParaRPr sz="1200">
              <a:solidFill>
                <a:srgbClr val="424242"/>
              </a:solidFill>
              <a:latin typeface="Nunito"/>
              <a:ea typeface="Nunito"/>
              <a:cs typeface="Nunito"/>
              <a:sym typeface="Nunito"/>
            </a:endParaRPr>
          </a:p>
          <a:p>
            <a:pPr marL="0" marR="0" lvl="0" indent="0" algn="l" rtl="0">
              <a:lnSpc>
                <a:spcPct val="115000"/>
              </a:lnSpc>
              <a:spcBef>
                <a:spcPts val="0"/>
              </a:spcBef>
              <a:spcAft>
                <a:spcPts val="0"/>
              </a:spcAft>
              <a:buNone/>
            </a:pPr>
            <a:endParaRPr sz="1200">
              <a:solidFill>
                <a:srgbClr val="424242"/>
              </a:solidFill>
              <a:latin typeface="Nunito"/>
              <a:ea typeface="Nunito"/>
              <a:cs typeface="Nunito"/>
              <a:sym typeface="Nunito"/>
            </a:endParaRPr>
          </a:p>
          <a:p>
            <a:pPr marL="457200" marR="0" lvl="0" indent="-304800" algn="l" rtl="0">
              <a:lnSpc>
                <a:spcPct val="115000"/>
              </a:lnSpc>
              <a:spcBef>
                <a:spcPts val="0"/>
              </a:spcBef>
              <a:spcAft>
                <a:spcPts val="0"/>
              </a:spcAft>
              <a:buClr>
                <a:srgbClr val="424242"/>
              </a:buClr>
              <a:buSzPts val="1200"/>
              <a:buFont typeface="Nunito"/>
              <a:buChar char="●"/>
            </a:pPr>
            <a:r>
              <a:rPr lang="en" sz="1200">
                <a:solidFill>
                  <a:srgbClr val="424242"/>
                </a:solidFill>
                <a:latin typeface="Nunito"/>
                <a:ea typeface="Nunito"/>
                <a:cs typeface="Nunito"/>
                <a:sym typeface="Nunito"/>
              </a:rPr>
              <a:t>Business development: Advanced topics in business such as expanding the business ( knowing when to invest in capital vs. more labor) and ensuring that their current progress is in line with their plan.</a:t>
            </a:r>
            <a:endParaRPr sz="1200">
              <a:solidFill>
                <a:srgbClr val="424242"/>
              </a:solidFill>
              <a:latin typeface="Nunito"/>
              <a:ea typeface="Nunito"/>
              <a:cs typeface="Nunito"/>
              <a:sym typeface="Nunito"/>
            </a:endParaRPr>
          </a:p>
          <a:p>
            <a:pPr marL="0" marR="0" lvl="0" indent="0" algn="l" rtl="0">
              <a:lnSpc>
                <a:spcPct val="115000"/>
              </a:lnSpc>
              <a:spcBef>
                <a:spcPts val="0"/>
              </a:spcBef>
              <a:spcAft>
                <a:spcPts val="0"/>
              </a:spcAft>
              <a:buNone/>
            </a:pPr>
            <a:endParaRPr sz="1200">
              <a:solidFill>
                <a:srgbClr val="424242"/>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Marketing:</a:t>
            </a:r>
            <a:endParaRPr sz="1200">
              <a:solidFill>
                <a:srgbClr val="424242"/>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Marketing would include the following topic areas:</a:t>
            </a:r>
            <a:endParaRPr sz="1200">
              <a:solidFill>
                <a:srgbClr val="424242"/>
              </a:solidFill>
              <a:latin typeface="Nunito"/>
              <a:ea typeface="Nunito"/>
              <a:cs typeface="Nunito"/>
              <a:sym typeface="Nunito"/>
            </a:endParaRPr>
          </a:p>
          <a:p>
            <a:pPr marL="1371600" lvl="2"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Market research/ competitive advantage/ pricing/ promotion/ record-keeping/ customer service/ grading and product quality</a:t>
            </a:r>
            <a:endParaRPr sz="1200">
              <a:solidFill>
                <a:srgbClr val="424242"/>
              </a:solidFill>
              <a:latin typeface="Nunito"/>
              <a:ea typeface="Nunito"/>
              <a:cs typeface="Nunito"/>
              <a:sym typeface="Nunito"/>
            </a:endParaRPr>
          </a:p>
          <a:p>
            <a:pPr marL="0" marR="0" lvl="0" indent="0" algn="l" rtl="0">
              <a:lnSpc>
                <a:spcPct val="115000"/>
              </a:lnSpc>
              <a:spcBef>
                <a:spcPts val="0"/>
              </a:spcBef>
              <a:spcAft>
                <a:spcPts val="0"/>
              </a:spcAft>
              <a:buNone/>
            </a:pPr>
            <a:endParaRPr sz="1200">
              <a:solidFill>
                <a:srgbClr val="424242"/>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Farm Financials:</a:t>
            </a:r>
            <a:endParaRPr sz="1200">
              <a:solidFill>
                <a:srgbClr val="424242"/>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It would probably cover</a:t>
            </a:r>
            <a:endParaRPr sz="1200">
              <a:solidFill>
                <a:srgbClr val="424242"/>
              </a:solidFill>
              <a:latin typeface="Nunito"/>
              <a:ea typeface="Nunito"/>
              <a:cs typeface="Nunito"/>
              <a:sym typeface="Nunito"/>
            </a:endParaRPr>
          </a:p>
          <a:p>
            <a:pPr marL="1371600" lvl="2"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Sales projections</a:t>
            </a:r>
            <a:endParaRPr sz="1200">
              <a:solidFill>
                <a:srgbClr val="424242"/>
              </a:solidFill>
              <a:latin typeface="Nunito"/>
              <a:ea typeface="Nunito"/>
              <a:cs typeface="Nunito"/>
              <a:sym typeface="Nunito"/>
            </a:endParaRPr>
          </a:p>
          <a:p>
            <a:pPr marL="1371600" lvl="2"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Expense forecasts</a:t>
            </a:r>
            <a:endParaRPr sz="1200">
              <a:solidFill>
                <a:srgbClr val="424242"/>
              </a:solidFill>
              <a:latin typeface="Nunito"/>
              <a:ea typeface="Nunito"/>
              <a:cs typeface="Nunito"/>
              <a:sym typeface="Nunito"/>
            </a:endParaRPr>
          </a:p>
          <a:p>
            <a:pPr marL="1371600" lvl="2"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Break even analysis</a:t>
            </a:r>
            <a:endParaRPr sz="1200">
              <a:solidFill>
                <a:srgbClr val="424242"/>
              </a:solidFill>
              <a:latin typeface="Nunito"/>
              <a:ea typeface="Nunito"/>
              <a:cs typeface="Nunito"/>
              <a:sym typeface="Nunito"/>
            </a:endParaRPr>
          </a:p>
          <a:p>
            <a:pPr marL="1371600" lvl="2"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Taxes (when and how to file) (Most likely in conjunction with an accountant)</a:t>
            </a:r>
            <a:endParaRPr sz="1200">
              <a:solidFill>
                <a:srgbClr val="424242"/>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Char char="○"/>
            </a:pPr>
            <a:r>
              <a:rPr lang="en" sz="1200">
                <a:solidFill>
                  <a:srgbClr val="424242"/>
                </a:solidFill>
                <a:latin typeface="Nunito"/>
                <a:ea typeface="Nunito"/>
                <a:cs typeface="Nunito"/>
                <a:sym typeface="Nunito"/>
              </a:rPr>
              <a:t>Help these farmers keep good financial records and understand the ins and outs of their biz finances would set them up to access opportunities and success.</a:t>
            </a:r>
            <a:endParaRPr sz="1200">
              <a:solidFill>
                <a:srgbClr val="424242"/>
              </a:solidFill>
              <a:latin typeface="Nunito"/>
              <a:ea typeface="Nunito"/>
              <a:cs typeface="Nunito"/>
              <a:sym typeface="Nunito"/>
            </a:endParaRPr>
          </a:p>
          <a:p>
            <a:pPr marL="0" marR="0" lvl="0" indent="0" algn="l" rtl="0">
              <a:lnSpc>
                <a:spcPct val="115000"/>
              </a:lnSpc>
              <a:spcBef>
                <a:spcPts val="0"/>
              </a:spcBef>
              <a:spcAft>
                <a:spcPts val="0"/>
              </a:spcAft>
              <a:buNone/>
            </a:pPr>
            <a:endParaRPr sz="1200">
              <a:solidFill>
                <a:srgbClr val="424242"/>
              </a:solidFill>
              <a:latin typeface="Nunito"/>
              <a:ea typeface="Nunito"/>
              <a:cs typeface="Nunito"/>
              <a:sym typeface="Nuni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 name="Google Shape;5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AND_TWO_COLUMNS_3">
  <p:cSld name="TITLE_AND_TWO_COLUMNS_3">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7" name="Google Shape;57;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67658" y="4006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Incubating New &amp; Beginning Farmers</a:t>
            </a:r>
            <a:endParaRPr/>
          </a:p>
        </p:txBody>
      </p:sp>
      <p:pic>
        <p:nvPicPr>
          <p:cNvPr id="64" name="Google Shape;64;p15"/>
          <p:cNvPicPr preferRelativeResize="0"/>
          <p:nvPr/>
        </p:nvPicPr>
        <p:blipFill>
          <a:blip r:embed="rId3">
            <a:alphaModFix/>
          </a:blip>
          <a:stretch>
            <a:fillRect/>
          </a:stretch>
        </p:blipFill>
        <p:spPr>
          <a:xfrm>
            <a:off x="938502" y="2453275"/>
            <a:ext cx="2996499" cy="2375275"/>
          </a:xfrm>
          <a:prstGeom prst="rect">
            <a:avLst/>
          </a:prstGeom>
          <a:noFill/>
          <a:ln>
            <a:noFill/>
          </a:ln>
        </p:spPr>
      </p:pic>
      <p:pic>
        <p:nvPicPr>
          <p:cNvPr id="65" name="Google Shape;65;p15"/>
          <p:cNvPicPr preferRelativeResize="0"/>
          <p:nvPr/>
        </p:nvPicPr>
        <p:blipFill>
          <a:blip r:embed="rId4">
            <a:alphaModFix/>
          </a:blip>
          <a:stretch>
            <a:fillRect/>
          </a:stretch>
        </p:blipFill>
        <p:spPr>
          <a:xfrm>
            <a:off x="5900050" y="2113875"/>
            <a:ext cx="2821700" cy="3054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265600" y="76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Products and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 Goals </a:t>
            </a:r>
            <a:endParaRPr/>
          </a:p>
        </p:txBody>
      </p:sp>
      <p:sp>
        <p:nvSpPr>
          <p:cNvPr id="149" name="Google Shape;149;p24"/>
          <p:cNvSpPr txBox="1">
            <a:spLocks noGrp="1"/>
          </p:cNvSpPr>
          <p:nvPr>
            <p:ph type="body" idx="1"/>
          </p:nvPr>
        </p:nvSpPr>
        <p:spPr>
          <a:xfrm>
            <a:off x="394650" y="1372413"/>
            <a:ext cx="4942500" cy="341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b="1">
                <a:solidFill>
                  <a:schemeClr val="dk1"/>
                </a:solidFill>
              </a:rPr>
              <a:t>-Recoup invested money</a:t>
            </a:r>
            <a:endParaRPr b="1">
              <a:solidFill>
                <a:schemeClr val="dk1"/>
              </a:solidFill>
            </a:endParaRPr>
          </a:p>
          <a:p>
            <a:pPr marL="0" lvl="0" indent="457200" algn="l" rtl="0">
              <a:spcBef>
                <a:spcPts val="0"/>
              </a:spcBef>
              <a:spcAft>
                <a:spcPts val="0"/>
              </a:spcAft>
              <a:buNone/>
            </a:pPr>
            <a:endParaRPr b="1">
              <a:solidFill>
                <a:schemeClr val="dk1"/>
              </a:solidFill>
            </a:endParaRPr>
          </a:p>
          <a:p>
            <a:pPr marL="457200" lvl="0" indent="0" algn="l" rtl="0">
              <a:spcBef>
                <a:spcPts val="0"/>
              </a:spcBef>
              <a:spcAft>
                <a:spcPts val="0"/>
              </a:spcAft>
              <a:buNone/>
            </a:pPr>
            <a:r>
              <a:rPr lang="en" b="1">
                <a:solidFill>
                  <a:schemeClr val="dk1"/>
                </a:solidFill>
              </a:rPr>
              <a:t>-Ensure success past 5-8 years of new small business ventures</a:t>
            </a:r>
            <a:endParaRPr b="1">
              <a:solidFill>
                <a:schemeClr val="dk1"/>
              </a:solidFill>
            </a:endParaRPr>
          </a:p>
          <a:p>
            <a:pPr marL="0" lvl="0" indent="457200" algn="l" rtl="0">
              <a:spcBef>
                <a:spcPts val="0"/>
              </a:spcBef>
              <a:spcAft>
                <a:spcPts val="0"/>
              </a:spcAft>
              <a:buNone/>
            </a:pPr>
            <a:endParaRPr b="1">
              <a:solidFill>
                <a:schemeClr val="dk1"/>
              </a:solidFill>
            </a:endParaRPr>
          </a:p>
          <a:p>
            <a:pPr marL="457200" lvl="0" indent="0" algn="l" rtl="0">
              <a:spcBef>
                <a:spcPts val="0"/>
              </a:spcBef>
              <a:spcAft>
                <a:spcPts val="0"/>
              </a:spcAft>
              <a:buNone/>
            </a:pPr>
            <a:r>
              <a:rPr lang="en" b="1">
                <a:solidFill>
                  <a:schemeClr val="dk1"/>
                </a:solidFill>
              </a:rPr>
              <a:t>-Self-sufficiency after program completion </a:t>
            </a:r>
            <a:endParaRPr b="1">
              <a:solidFill>
                <a:schemeClr val="dk1"/>
              </a:solidFill>
            </a:endParaRPr>
          </a:p>
          <a:p>
            <a:pPr marL="0" lvl="0" indent="457200" algn="l" rtl="0">
              <a:spcBef>
                <a:spcPts val="0"/>
              </a:spcBef>
              <a:spcAft>
                <a:spcPts val="0"/>
              </a:spcAft>
              <a:buNone/>
            </a:pPr>
            <a:endParaRPr b="1">
              <a:solidFill>
                <a:schemeClr val="dk1"/>
              </a:solidFill>
            </a:endParaRPr>
          </a:p>
          <a:p>
            <a:pPr marL="457200" lvl="0" indent="0" algn="l" rtl="0">
              <a:spcBef>
                <a:spcPts val="0"/>
              </a:spcBef>
              <a:spcAft>
                <a:spcPts val="0"/>
              </a:spcAft>
              <a:buNone/>
            </a:pPr>
            <a:r>
              <a:rPr lang="en" b="1">
                <a:solidFill>
                  <a:schemeClr val="dk1"/>
                </a:solidFill>
              </a:rPr>
              <a:t>-Maintain low costs/overhead for beginning farms.</a:t>
            </a:r>
            <a:endParaRPr b="1">
              <a:solidFill>
                <a:schemeClr val="dk1"/>
              </a:solidFill>
            </a:endParaRPr>
          </a:p>
          <a:p>
            <a:pPr marL="0" lvl="0" indent="457200" algn="l" rtl="0">
              <a:spcBef>
                <a:spcPts val="0"/>
              </a:spcBef>
              <a:spcAft>
                <a:spcPts val="0"/>
              </a:spcAft>
              <a:buNone/>
            </a:pPr>
            <a:endParaRPr sz="1100" b="1">
              <a:solidFill>
                <a:schemeClr val="dk1"/>
              </a:solidFill>
            </a:endParaRPr>
          </a:p>
          <a:p>
            <a:pPr marL="0" lvl="0" indent="0" algn="l" rtl="0">
              <a:spcBef>
                <a:spcPts val="0"/>
              </a:spcBef>
              <a:spcAft>
                <a:spcPts val="1600"/>
              </a:spcAft>
              <a:buNone/>
            </a:pPr>
            <a:endParaRPr/>
          </a:p>
        </p:txBody>
      </p:sp>
      <p:pic>
        <p:nvPicPr>
          <p:cNvPr id="150" name="Google Shape;150;p24"/>
          <p:cNvPicPr preferRelativeResize="0"/>
          <p:nvPr/>
        </p:nvPicPr>
        <p:blipFill>
          <a:blip r:embed="rId3">
            <a:alphaModFix/>
          </a:blip>
          <a:stretch>
            <a:fillRect/>
          </a:stretch>
        </p:blipFill>
        <p:spPr>
          <a:xfrm>
            <a:off x="5406600" y="1170125"/>
            <a:ext cx="3065362"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Products and Services </a:t>
            </a:r>
            <a:endParaRPr/>
          </a:p>
        </p:txBody>
      </p:sp>
      <p:sp>
        <p:nvSpPr>
          <p:cNvPr id="156" name="Google Shape;156;p25"/>
          <p:cNvSpPr txBox="1">
            <a:spLocks noGrp="1"/>
          </p:cNvSpPr>
          <p:nvPr>
            <p:ph type="body" idx="1"/>
          </p:nvPr>
        </p:nvSpPr>
        <p:spPr>
          <a:xfrm>
            <a:off x="259700" y="1559825"/>
            <a:ext cx="39999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Professional training (Beef Backgrounding, Horticulture Production, Pollination services) </a:t>
            </a:r>
            <a:endParaRPr sz="2400"/>
          </a:p>
          <a:p>
            <a:pPr marL="457200" lvl="0" indent="-381000" algn="l" rtl="0">
              <a:spcBef>
                <a:spcPts val="0"/>
              </a:spcBef>
              <a:spcAft>
                <a:spcPts val="0"/>
              </a:spcAft>
              <a:buSzPts val="2400"/>
              <a:buChar char="●"/>
            </a:pPr>
            <a:r>
              <a:rPr lang="en" sz="2400"/>
              <a:t>Mentor-Protege Relationship</a:t>
            </a:r>
            <a:endParaRPr sz="2400"/>
          </a:p>
          <a:p>
            <a:pPr marL="457200" lvl="0" indent="-381000" algn="l" rtl="0">
              <a:spcBef>
                <a:spcPts val="0"/>
              </a:spcBef>
              <a:spcAft>
                <a:spcPts val="0"/>
              </a:spcAft>
              <a:buSzPts val="2400"/>
              <a:buChar char="●"/>
            </a:pPr>
            <a:r>
              <a:rPr lang="en" sz="2400"/>
              <a:t>Market establishment</a:t>
            </a:r>
            <a:endParaRPr sz="2400"/>
          </a:p>
        </p:txBody>
      </p:sp>
      <p:sp>
        <p:nvSpPr>
          <p:cNvPr id="157" name="Google Shape;157;p25"/>
          <p:cNvSpPr txBox="1">
            <a:spLocks noGrp="1"/>
          </p:cNvSpPr>
          <p:nvPr>
            <p:ph type="body" idx="2"/>
          </p:nvPr>
        </p:nvSpPr>
        <p:spPr>
          <a:xfrm>
            <a:off x="4832400" y="1559825"/>
            <a:ext cx="39999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Intellectual ‘Know How’ network</a:t>
            </a:r>
            <a:endParaRPr sz="2400"/>
          </a:p>
          <a:p>
            <a:pPr marL="457200" lvl="0" indent="-381000" algn="l" rtl="0">
              <a:spcBef>
                <a:spcPts val="0"/>
              </a:spcBef>
              <a:spcAft>
                <a:spcPts val="0"/>
              </a:spcAft>
              <a:buSzPts val="2400"/>
              <a:buChar char="●"/>
            </a:pPr>
            <a:r>
              <a:rPr lang="en" sz="2400"/>
              <a:t>Business Evaluation</a:t>
            </a:r>
            <a:endParaRPr sz="2400"/>
          </a:p>
          <a:p>
            <a:pPr marL="457200" lvl="0" indent="-381000" algn="l" rtl="0">
              <a:spcBef>
                <a:spcPts val="0"/>
              </a:spcBef>
              <a:spcAft>
                <a:spcPts val="0"/>
              </a:spcAft>
              <a:buSzPts val="2400"/>
              <a:buChar char="●"/>
            </a:pPr>
            <a:r>
              <a:rPr lang="en" sz="2400"/>
              <a:t>Spot Assistance </a:t>
            </a:r>
            <a:endParaRPr sz="2400"/>
          </a:p>
          <a:p>
            <a:pPr marL="0" lvl="0" indent="0" algn="l" rtl="0">
              <a:spcBef>
                <a:spcPts val="1600"/>
              </a:spcBef>
              <a:spcAft>
                <a:spcPts val="1600"/>
              </a:spcAft>
              <a:buNone/>
            </a:pPr>
            <a:r>
              <a:rPr lang="en"/>
              <a:t> </a:t>
            </a:r>
            <a:endParaRPr/>
          </a:p>
        </p:txBody>
      </p:sp>
      <p:sp>
        <p:nvSpPr>
          <p:cNvPr id="158" name="Google Shape;158;p25"/>
          <p:cNvSpPr txBox="1"/>
          <p:nvPr/>
        </p:nvSpPr>
        <p:spPr>
          <a:xfrm>
            <a:off x="728275" y="1095275"/>
            <a:ext cx="28482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Facility</a:t>
            </a:r>
            <a:endParaRPr sz="2400" b="1"/>
          </a:p>
        </p:txBody>
      </p:sp>
      <p:sp>
        <p:nvSpPr>
          <p:cNvPr id="159" name="Google Shape;159;p25"/>
          <p:cNvSpPr txBox="1"/>
          <p:nvPr/>
        </p:nvSpPr>
        <p:spPr>
          <a:xfrm>
            <a:off x="6120650" y="1095275"/>
            <a:ext cx="23781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Virtual</a:t>
            </a:r>
            <a:endParaRPr sz="24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Incubator Without Walls</a:t>
            </a:r>
            <a:endParaRPr/>
          </a:p>
        </p:txBody>
      </p:sp>
      <p:sp>
        <p:nvSpPr>
          <p:cNvPr id="165" name="Google Shape;165;p26"/>
          <p:cNvSpPr txBox="1">
            <a:spLocks noGrp="1"/>
          </p:cNvSpPr>
          <p:nvPr>
            <p:ph type="body" idx="1"/>
          </p:nvPr>
        </p:nvSpPr>
        <p:spPr>
          <a:xfrm>
            <a:off x="311700" y="1152475"/>
            <a:ext cx="7988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Spot consulting-assistance budgeting, creating food plans, designing farms, etc. </a:t>
            </a:r>
            <a:endParaRPr sz="1800"/>
          </a:p>
          <a:p>
            <a:pPr marL="0" lvl="0" indent="0" algn="l" rtl="0">
              <a:spcBef>
                <a:spcPts val="1600"/>
              </a:spcBef>
              <a:spcAft>
                <a:spcPts val="0"/>
              </a:spcAft>
              <a:buNone/>
            </a:pPr>
            <a:r>
              <a:rPr lang="en" sz="1800"/>
              <a:t>Resource distribution- splitting costs of operating expenses accounting, legal aid, taxes, etc.</a:t>
            </a:r>
            <a:endParaRPr sz="1800"/>
          </a:p>
          <a:p>
            <a:pPr marL="0" lvl="0" indent="0" algn="l" rtl="0">
              <a:spcBef>
                <a:spcPts val="1600"/>
              </a:spcBef>
              <a:spcAft>
                <a:spcPts val="0"/>
              </a:spcAft>
              <a:buNone/>
            </a:pPr>
            <a:r>
              <a:rPr lang="en" sz="1800"/>
              <a:t>Networking- connecting clients to veterinarians, lawyers, accountants, other farmers, etc. </a:t>
            </a:r>
            <a:endParaRPr sz="1800"/>
          </a:p>
          <a:p>
            <a:pPr marL="0" lvl="0" indent="0" algn="l" rtl="0">
              <a:spcBef>
                <a:spcPts val="1600"/>
              </a:spcBef>
              <a:spcAft>
                <a:spcPts val="0"/>
              </a:spcAft>
              <a:buNone/>
            </a:pPr>
            <a:r>
              <a:rPr lang="en" sz="1800"/>
              <a:t>Mentoring</a:t>
            </a:r>
            <a:endParaRPr sz="1800"/>
          </a:p>
          <a:p>
            <a:pPr marL="0" lvl="0" indent="0" algn="l" rtl="0">
              <a:spcBef>
                <a:spcPts val="1600"/>
              </a:spcBef>
              <a:spcAft>
                <a:spcPts val="1600"/>
              </a:spcAft>
              <a:buNone/>
            </a:pPr>
            <a:r>
              <a:rPr lang="en" sz="1800"/>
              <a:t>Virtually broadcast seminars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Beef Backgrounding </a:t>
            </a:r>
            <a:endParaRPr/>
          </a:p>
        </p:txBody>
      </p:sp>
      <p:sp>
        <p:nvSpPr>
          <p:cNvPr id="171" name="Google Shape;17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71600" lvl="0" indent="-381000" algn="l" rtl="0">
              <a:spcBef>
                <a:spcPts val="0"/>
              </a:spcBef>
              <a:spcAft>
                <a:spcPts val="0"/>
              </a:spcAft>
              <a:buClr>
                <a:schemeClr val="dk1"/>
              </a:buClr>
              <a:buSzPts val="2400"/>
              <a:buChar char="●"/>
            </a:pPr>
            <a:r>
              <a:rPr lang="en" sz="2400">
                <a:solidFill>
                  <a:schemeClr val="dk1"/>
                </a:solidFill>
              </a:rPr>
              <a:t>Optimization of marketing plan (necessary prior to embarking on venture) </a:t>
            </a:r>
            <a:endParaRPr sz="2400">
              <a:solidFill>
                <a:schemeClr val="dk1"/>
              </a:solidFill>
            </a:endParaRPr>
          </a:p>
          <a:p>
            <a:pPr marL="1371600" lvl="0" indent="-381000" algn="l" rtl="0">
              <a:spcBef>
                <a:spcPts val="0"/>
              </a:spcBef>
              <a:spcAft>
                <a:spcPts val="0"/>
              </a:spcAft>
              <a:buClr>
                <a:schemeClr val="dk1"/>
              </a:buClr>
              <a:buSzPts val="2400"/>
              <a:buChar char="●"/>
            </a:pPr>
            <a:r>
              <a:rPr lang="en" sz="2400">
                <a:solidFill>
                  <a:schemeClr val="dk1"/>
                </a:solidFill>
              </a:rPr>
              <a:t>Implement preventative health plan </a:t>
            </a:r>
            <a:endParaRPr sz="2400">
              <a:solidFill>
                <a:schemeClr val="dk1"/>
              </a:solidFill>
            </a:endParaRPr>
          </a:p>
          <a:p>
            <a:pPr marL="1371600" lvl="0" indent="-381000" algn="l" rtl="0">
              <a:spcBef>
                <a:spcPts val="0"/>
              </a:spcBef>
              <a:spcAft>
                <a:spcPts val="0"/>
              </a:spcAft>
              <a:buClr>
                <a:schemeClr val="dk1"/>
              </a:buClr>
              <a:buSzPts val="2400"/>
              <a:buChar char="●"/>
            </a:pPr>
            <a:r>
              <a:rPr lang="en" sz="2400">
                <a:solidFill>
                  <a:schemeClr val="dk1"/>
                </a:solidFill>
              </a:rPr>
              <a:t>Assure animals are preconditioned</a:t>
            </a:r>
            <a:endParaRPr sz="2400">
              <a:solidFill>
                <a:schemeClr val="dk1"/>
              </a:solidFill>
            </a:endParaRPr>
          </a:p>
          <a:p>
            <a:pPr marL="1371600" lvl="0" indent="-381000" algn="l" rtl="0">
              <a:spcBef>
                <a:spcPts val="0"/>
              </a:spcBef>
              <a:spcAft>
                <a:spcPts val="0"/>
              </a:spcAft>
              <a:buClr>
                <a:schemeClr val="dk1"/>
              </a:buClr>
              <a:buSzPts val="2400"/>
              <a:buChar char="●"/>
            </a:pPr>
            <a:r>
              <a:rPr lang="en" sz="2400">
                <a:solidFill>
                  <a:schemeClr val="dk1"/>
                </a:solidFill>
              </a:rPr>
              <a:t>Will take place on our feedlot </a:t>
            </a:r>
            <a:endParaRPr sz="2400">
              <a:solidFill>
                <a:schemeClr val="dk1"/>
              </a:solidFill>
            </a:endParaRPr>
          </a:p>
          <a:p>
            <a:pPr marL="1371600" lvl="0" indent="-381000" algn="l" rtl="0">
              <a:spcBef>
                <a:spcPts val="0"/>
              </a:spcBef>
              <a:spcAft>
                <a:spcPts val="0"/>
              </a:spcAft>
              <a:buClr>
                <a:schemeClr val="dk1"/>
              </a:buClr>
              <a:buSzPts val="2400"/>
              <a:buChar char="●"/>
            </a:pPr>
            <a:r>
              <a:rPr lang="en" sz="2400">
                <a:solidFill>
                  <a:schemeClr val="dk1"/>
                </a:solidFill>
              </a:rPr>
              <a:t>Risk management</a:t>
            </a:r>
            <a:endParaRPr sz="2400"/>
          </a:p>
        </p:txBody>
      </p:sp>
      <p:pic>
        <p:nvPicPr>
          <p:cNvPr id="172" name="Google Shape;172;p27"/>
          <p:cNvPicPr preferRelativeResize="0"/>
          <p:nvPr/>
        </p:nvPicPr>
        <p:blipFill>
          <a:blip r:embed="rId3">
            <a:alphaModFix/>
          </a:blip>
          <a:stretch>
            <a:fillRect/>
          </a:stretch>
        </p:blipFill>
        <p:spPr>
          <a:xfrm>
            <a:off x="6866400" y="1649675"/>
            <a:ext cx="2277600"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Horticulture Production</a:t>
            </a:r>
            <a:endParaRPr/>
          </a:p>
        </p:txBody>
      </p:sp>
      <p:sp>
        <p:nvSpPr>
          <p:cNvPr id="178" name="Google Shape;178;p28"/>
          <p:cNvSpPr txBox="1">
            <a:spLocks noGrp="1"/>
          </p:cNvSpPr>
          <p:nvPr>
            <p:ph type="body" idx="1"/>
          </p:nvPr>
        </p:nvSpPr>
        <p:spPr>
          <a:xfrm>
            <a:off x="311700" y="1152475"/>
            <a:ext cx="4473300" cy="3416400"/>
          </a:xfrm>
          <a:prstGeom prst="rect">
            <a:avLst/>
          </a:prstGeom>
        </p:spPr>
        <p:txBody>
          <a:bodyPr spcFirstLastPara="1" wrap="square" lIns="91425" tIns="91425" rIns="91425" bIns="91425" anchor="t" anchorCtr="0">
            <a:noAutofit/>
          </a:bodyPr>
          <a:lstStyle/>
          <a:p>
            <a:pPr marL="914400" lvl="1" indent="-381000" algn="l" rtl="0">
              <a:spcBef>
                <a:spcPts val="0"/>
              </a:spcBef>
              <a:spcAft>
                <a:spcPts val="0"/>
              </a:spcAft>
              <a:buClr>
                <a:schemeClr val="dk1"/>
              </a:buClr>
              <a:buSzPts val="2400"/>
              <a:buChar char="○"/>
            </a:pPr>
            <a:r>
              <a:rPr lang="en" sz="2400">
                <a:solidFill>
                  <a:schemeClr val="dk1"/>
                </a:solidFill>
              </a:rPr>
              <a:t>We provide 10 acres and seed input to grow clients crops</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Weekly training and technical support</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Assistance in getting product to market</a:t>
            </a:r>
            <a:endParaRPr sz="2400"/>
          </a:p>
        </p:txBody>
      </p:sp>
      <p:pic>
        <p:nvPicPr>
          <p:cNvPr id="179" name="Google Shape;179;p28"/>
          <p:cNvPicPr preferRelativeResize="0"/>
          <p:nvPr/>
        </p:nvPicPr>
        <p:blipFill>
          <a:blip r:embed="rId3">
            <a:alphaModFix/>
          </a:blip>
          <a:stretch>
            <a:fillRect/>
          </a:stretch>
        </p:blipFill>
        <p:spPr>
          <a:xfrm>
            <a:off x="4937400" y="1170125"/>
            <a:ext cx="4054200" cy="304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Pollination Services</a:t>
            </a:r>
            <a:endParaRPr/>
          </a:p>
        </p:txBody>
      </p:sp>
      <p:sp>
        <p:nvSpPr>
          <p:cNvPr id="185" name="Google Shape;185;p29"/>
          <p:cNvSpPr txBox="1">
            <a:spLocks noGrp="1"/>
          </p:cNvSpPr>
          <p:nvPr>
            <p:ph type="body" idx="1"/>
          </p:nvPr>
        </p:nvSpPr>
        <p:spPr>
          <a:xfrm>
            <a:off x="311700" y="1152475"/>
            <a:ext cx="4454100" cy="3416400"/>
          </a:xfrm>
          <a:prstGeom prst="rect">
            <a:avLst/>
          </a:prstGeom>
        </p:spPr>
        <p:txBody>
          <a:bodyPr spcFirstLastPara="1" wrap="square" lIns="91425" tIns="91425" rIns="91425" bIns="91425" anchor="t" anchorCtr="0">
            <a:noAutofit/>
          </a:bodyPr>
          <a:lstStyle/>
          <a:p>
            <a:pPr marL="914400" lvl="1" indent="-342900" algn="l" rtl="0">
              <a:spcBef>
                <a:spcPts val="0"/>
              </a:spcBef>
              <a:spcAft>
                <a:spcPts val="0"/>
              </a:spcAft>
              <a:buClr>
                <a:schemeClr val="dk1"/>
              </a:buClr>
              <a:buSzPts val="1800"/>
              <a:buChar char="○"/>
            </a:pPr>
            <a:r>
              <a:rPr lang="en" sz="1800">
                <a:solidFill>
                  <a:schemeClr val="dk1"/>
                </a:solidFill>
              </a:rPr>
              <a:t>On-site</a:t>
            </a:r>
            <a:endParaRPr sz="1800">
              <a:solidFill>
                <a:schemeClr val="dk1"/>
              </a:solidFill>
            </a:endParaRPr>
          </a:p>
          <a:p>
            <a:pPr marL="914400" lvl="1" indent="-342900" algn="l" rtl="0">
              <a:spcBef>
                <a:spcPts val="0"/>
              </a:spcBef>
              <a:spcAft>
                <a:spcPts val="0"/>
              </a:spcAft>
              <a:buClr>
                <a:schemeClr val="dk1"/>
              </a:buClr>
              <a:buSzPts val="1800"/>
              <a:buChar char="○"/>
            </a:pPr>
            <a:r>
              <a:rPr lang="en" sz="1800">
                <a:solidFill>
                  <a:schemeClr val="dk1"/>
                </a:solidFill>
              </a:rPr>
              <a:t>Personalized Workshop (As needed) on maintenance and upkeep of hives</a:t>
            </a:r>
            <a:endParaRPr sz="1800">
              <a:solidFill>
                <a:schemeClr val="dk1"/>
              </a:solidFill>
            </a:endParaRPr>
          </a:p>
          <a:p>
            <a:pPr marL="914400" lvl="1" indent="-342900" algn="l" rtl="0">
              <a:spcBef>
                <a:spcPts val="0"/>
              </a:spcBef>
              <a:spcAft>
                <a:spcPts val="0"/>
              </a:spcAft>
              <a:buClr>
                <a:schemeClr val="dk1"/>
              </a:buClr>
              <a:buSzPts val="1800"/>
              <a:buChar char="○"/>
            </a:pPr>
            <a:r>
              <a:rPr lang="en" sz="1800">
                <a:solidFill>
                  <a:schemeClr val="dk1"/>
                </a:solidFill>
              </a:rPr>
              <a:t>Honey production (selling a small excess)</a:t>
            </a:r>
            <a:endParaRPr sz="1800">
              <a:solidFill>
                <a:schemeClr val="dk1"/>
              </a:solidFill>
            </a:endParaRPr>
          </a:p>
          <a:p>
            <a:pPr marL="0" lvl="0" indent="0" algn="l" rtl="0">
              <a:spcBef>
                <a:spcPts val="0"/>
              </a:spcBef>
              <a:spcAft>
                <a:spcPts val="1600"/>
              </a:spcAft>
              <a:buNone/>
            </a:pPr>
            <a:endParaRPr/>
          </a:p>
        </p:txBody>
      </p:sp>
      <p:pic>
        <p:nvPicPr>
          <p:cNvPr id="186" name="Google Shape;186;p29"/>
          <p:cNvPicPr preferRelativeResize="0"/>
          <p:nvPr/>
        </p:nvPicPr>
        <p:blipFill>
          <a:blip r:embed="rId3">
            <a:alphaModFix/>
          </a:blip>
          <a:stretch>
            <a:fillRect/>
          </a:stretch>
        </p:blipFill>
        <p:spPr>
          <a:xfrm>
            <a:off x="4856175" y="1952975"/>
            <a:ext cx="4131126" cy="309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Candidate</a:t>
            </a:r>
            <a:endParaRPr/>
          </a:p>
        </p:txBody>
      </p:sp>
      <p:sp>
        <p:nvSpPr>
          <p:cNvPr id="192" name="Google Shape;192;p30"/>
          <p:cNvSpPr txBox="1">
            <a:spLocks noGrp="1"/>
          </p:cNvSpPr>
          <p:nvPr>
            <p:ph type="body" idx="1"/>
          </p:nvPr>
        </p:nvSpPr>
        <p:spPr>
          <a:xfrm>
            <a:off x="4148075" y="660750"/>
            <a:ext cx="4601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Seeking a long-term career in horticulture and beef production (seeking profitability)</a:t>
            </a:r>
            <a:endParaRPr sz="1800"/>
          </a:p>
          <a:p>
            <a:pPr marL="457200" lvl="0" indent="-342900" algn="l" rtl="0">
              <a:spcBef>
                <a:spcPts val="0"/>
              </a:spcBef>
              <a:spcAft>
                <a:spcPts val="0"/>
              </a:spcAft>
              <a:buSzPts val="1800"/>
              <a:buChar char="●"/>
            </a:pPr>
            <a:r>
              <a:rPr lang="en" sz="1800"/>
              <a:t>Basic Farming Education</a:t>
            </a:r>
            <a:endParaRPr sz="1800"/>
          </a:p>
          <a:p>
            <a:pPr marL="914400" lvl="1" indent="-342900" algn="l" rtl="0">
              <a:spcBef>
                <a:spcPts val="0"/>
              </a:spcBef>
              <a:spcAft>
                <a:spcPts val="0"/>
              </a:spcAft>
              <a:buSzPts val="1800"/>
              <a:buChar char="○"/>
            </a:pPr>
            <a:r>
              <a:rPr lang="en" sz="1800"/>
              <a:t>Graduated through another beginning farmer training program (Future Harvest CASA)</a:t>
            </a:r>
            <a:endParaRPr sz="1800"/>
          </a:p>
          <a:p>
            <a:pPr marL="914400" lvl="1" indent="-342900" algn="l" rtl="0">
              <a:spcBef>
                <a:spcPts val="0"/>
              </a:spcBef>
              <a:spcAft>
                <a:spcPts val="0"/>
              </a:spcAft>
              <a:buSzPts val="1800"/>
              <a:buChar char="○"/>
            </a:pPr>
            <a:r>
              <a:rPr lang="en" sz="1800"/>
              <a:t>Taken Penn State Home Study course</a:t>
            </a:r>
            <a:endParaRPr sz="1800"/>
          </a:p>
          <a:p>
            <a:pPr marL="457200" lvl="0" indent="-342900" algn="l" rtl="0">
              <a:spcBef>
                <a:spcPts val="0"/>
              </a:spcBef>
              <a:spcAft>
                <a:spcPts val="0"/>
              </a:spcAft>
              <a:buSzPts val="1800"/>
              <a:buChar char="●"/>
            </a:pPr>
            <a:r>
              <a:rPr lang="en" sz="1800"/>
              <a:t>Looking for specific skills (Backgrounding, Horticulture, Pollinators, Business planning)</a:t>
            </a:r>
            <a:endParaRPr sz="1800"/>
          </a:p>
          <a:p>
            <a:pPr marL="457200" lvl="0" indent="-317500" algn="l" rtl="0">
              <a:spcBef>
                <a:spcPts val="0"/>
              </a:spcBef>
              <a:spcAft>
                <a:spcPts val="0"/>
              </a:spcAft>
              <a:buSzPts val="1400"/>
              <a:buChar char="●"/>
            </a:pPr>
            <a:r>
              <a:rPr lang="en" sz="1800"/>
              <a:t>Must pass staff review and entrance interview</a:t>
            </a:r>
            <a:r>
              <a:rPr lang="en"/>
              <a:t> </a:t>
            </a:r>
            <a:endParaRPr/>
          </a:p>
        </p:txBody>
      </p:sp>
      <p:pic>
        <p:nvPicPr>
          <p:cNvPr id="193" name="Google Shape;193;p30"/>
          <p:cNvPicPr preferRelativeResize="0"/>
          <p:nvPr/>
        </p:nvPicPr>
        <p:blipFill>
          <a:blip r:embed="rId3">
            <a:alphaModFix/>
          </a:blip>
          <a:stretch>
            <a:fillRect/>
          </a:stretch>
        </p:blipFill>
        <p:spPr>
          <a:xfrm>
            <a:off x="548775" y="1124025"/>
            <a:ext cx="2550867"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19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Programs</a:t>
            </a:r>
            <a:endParaRPr/>
          </a:p>
        </p:txBody>
      </p:sp>
      <p:sp>
        <p:nvSpPr>
          <p:cNvPr id="199" name="Google Shape;199;p31"/>
          <p:cNvSpPr txBox="1">
            <a:spLocks noGrp="1"/>
          </p:cNvSpPr>
          <p:nvPr>
            <p:ph type="body" idx="1"/>
          </p:nvPr>
        </p:nvSpPr>
        <p:spPr>
          <a:xfrm>
            <a:off x="311700" y="820650"/>
            <a:ext cx="86679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Application process</a:t>
            </a:r>
            <a:endParaRPr sz="1700"/>
          </a:p>
          <a:p>
            <a:pPr marL="457200" lvl="0" indent="-336550" algn="l" rtl="0">
              <a:spcBef>
                <a:spcPts val="0"/>
              </a:spcBef>
              <a:spcAft>
                <a:spcPts val="0"/>
              </a:spcAft>
              <a:buSzPts val="1700"/>
              <a:buAutoNum type="arabicPeriod"/>
            </a:pPr>
            <a:r>
              <a:rPr lang="en" sz="1700"/>
              <a:t>Create their plan</a:t>
            </a:r>
            <a:endParaRPr sz="1700"/>
          </a:p>
          <a:p>
            <a:pPr marL="914400" lvl="1" indent="-336550" algn="l" rtl="0">
              <a:spcBef>
                <a:spcPts val="0"/>
              </a:spcBef>
              <a:spcAft>
                <a:spcPts val="0"/>
              </a:spcAft>
              <a:buSzPts val="1700"/>
              <a:buChar char="○"/>
            </a:pPr>
            <a:r>
              <a:rPr lang="en" sz="1700"/>
              <a:t>Each admitted person must participate in business counseling at least 1 sector on the farm (Backgrounding, Horticulture, Pollinators)</a:t>
            </a:r>
            <a:endParaRPr sz="1700"/>
          </a:p>
          <a:p>
            <a:pPr marL="457200" lvl="0" indent="-336550" algn="l" rtl="0">
              <a:spcBef>
                <a:spcPts val="0"/>
              </a:spcBef>
              <a:spcAft>
                <a:spcPts val="0"/>
              </a:spcAft>
              <a:buSzPts val="1700"/>
              <a:buAutoNum type="arabicPeriod"/>
            </a:pPr>
            <a:r>
              <a:rPr lang="en" sz="1700"/>
              <a:t>Experiential learning</a:t>
            </a:r>
            <a:endParaRPr sz="1700"/>
          </a:p>
          <a:p>
            <a:pPr marL="914400" lvl="1" indent="-336550" algn="l" rtl="0">
              <a:spcBef>
                <a:spcPts val="0"/>
              </a:spcBef>
              <a:spcAft>
                <a:spcPts val="0"/>
              </a:spcAft>
              <a:buSzPts val="1700"/>
              <a:buChar char="○"/>
            </a:pPr>
            <a:r>
              <a:rPr lang="en" sz="1700"/>
              <a:t>Backgrounding</a:t>
            </a:r>
            <a:endParaRPr sz="1700"/>
          </a:p>
          <a:p>
            <a:pPr marL="1371600" lvl="2" indent="-336550" algn="l" rtl="0">
              <a:spcBef>
                <a:spcPts val="0"/>
              </a:spcBef>
              <a:spcAft>
                <a:spcPts val="0"/>
              </a:spcAft>
              <a:buSzPts val="1700"/>
              <a:buChar char="■"/>
            </a:pPr>
            <a:r>
              <a:rPr lang="en" sz="1700"/>
              <a:t>Students come to farm for orientation and then participate in a land link with a network farmer</a:t>
            </a:r>
            <a:endParaRPr sz="1700"/>
          </a:p>
          <a:p>
            <a:pPr marL="914400" lvl="1" indent="-336550" algn="l" rtl="0">
              <a:spcBef>
                <a:spcPts val="0"/>
              </a:spcBef>
              <a:spcAft>
                <a:spcPts val="0"/>
              </a:spcAft>
              <a:buSzPts val="1700"/>
              <a:buChar char="○"/>
            </a:pPr>
            <a:r>
              <a:rPr lang="en" sz="1700"/>
              <a:t>Horticulture</a:t>
            </a:r>
            <a:endParaRPr sz="1700"/>
          </a:p>
          <a:p>
            <a:pPr marL="1371600" lvl="2" indent="-336550" algn="l" rtl="0">
              <a:spcBef>
                <a:spcPts val="0"/>
              </a:spcBef>
              <a:spcAft>
                <a:spcPts val="0"/>
              </a:spcAft>
              <a:buSzPts val="1700"/>
              <a:buChar char="■"/>
            </a:pPr>
            <a:r>
              <a:rPr lang="en" sz="1700"/>
              <a:t>Students come to work in the raised beds</a:t>
            </a:r>
            <a:endParaRPr sz="1700"/>
          </a:p>
          <a:p>
            <a:pPr marL="1371600" lvl="2" indent="-336550" algn="l" rtl="0">
              <a:spcBef>
                <a:spcPts val="0"/>
              </a:spcBef>
              <a:spcAft>
                <a:spcPts val="0"/>
              </a:spcAft>
              <a:buSzPts val="1700"/>
              <a:buChar char="■"/>
            </a:pPr>
            <a:r>
              <a:rPr lang="en" sz="1700"/>
              <a:t>Orientation for working with pollinators (assistance as needed afterwards)</a:t>
            </a:r>
            <a:endParaRPr sz="1700"/>
          </a:p>
          <a:p>
            <a:pPr marL="1371600" lvl="2" indent="-336550" algn="l" rtl="0">
              <a:spcBef>
                <a:spcPts val="0"/>
              </a:spcBef>
              <a:spcAft>
                <a:spcPts val="0"/>
              </a:spcAft>
              <a:buSzPts val="1700"/>
              <a:buChar char="■"/>
            </a:pPr>
            <a:r>
              <a:rPr lang="en" sz="1700"/>
              <a:t>Rent space in the greenhouse and use of pollinators</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a:t>
            </a:r>
            <a:endParaRPr/>
          </a:p>
        </p:txBody>
      </p:sp>
      <p:sp>
        <p:nvSpPr>
          <p:cNvPr id="205" name="Google Shape;205;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Upon entrance to the program, rolling admission up to 10 candidates at a time, the candidate will have a meeting with the Farm director of operations </a:t>
            </a:r>
            <a:endParaRPr/>
          </a:p>
          <a:p>
            <a:pPr marL="457200" lvl="0" indent="-317500" algn="l" rtl="0">
              <a:lnSpc>
                <a:spcPct val="150000"/>
              </a:lnSpc>
              <a:spcBef>
                <a:spcPts val="0"/>
              </a:spcBef>
              <a:spcAft>
                <a:spcPts val="0"/>
              </a:spcAft>
              <a:buSzPts val="1400"/>
              <a:buChar char="●"/>
            </a:pPr>
            <a:r>
              <a:rPr lang="en"/>
              <a:t>During the meeting the submitted application will be gone over with the new client to determine the best course of training for the applicant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06" name="Google Shape;206;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There will mandatory business development class for each client along with assigned work based on areas of interest</a:t>
            </a:r>
            <a:endParaRPr/>
          </a:p>
          <a:p>
            <a:pPr marL="457200" lvl="0" indent="-317500" algn="l" rtl="0">
              <a:lnSpc>
                <a:spcPct val="150000"/>
              </a:lnSpc>
              <a:spcBef>
                <a:spcPts val="0"/>
              </a:spcBef>
              <a:spcAft>
                <a:spcPts val="0"/>
              </a:spcAft>
              <a:buSzPts val="1400"/>
              <a:buChar char="●"/>
            </a:pPr>
            <a:r>
              <a:rPr lang="en"/>
              <a:t>The new client will have time during the first month to work each different section of the farm and begin training in areas of interest.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(cont.)</a:t>
            </a:r>
            <a:endParaRPr/>
          </a:p>
        </p:txBody>
      </p:sp>
      <p:sp>
        <p:nvSpPr>
          <p:cNvPr id="212" name="Google Shape;212;p33"/>
          <p:cNvSpPr txBox="1">
            <a:spLocks noGrp="1"/>
          </p:cNvSpPr>
          <p:nvPr>
            <p:ph type="body" idx="1"/>
          </p:nvPr>
        </p:nvSpPr>
        <p:spPr>
          <a:xfrm>
            <a:off x="311700" y="1152475"/>
            <a:ext cx="26103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At the end of the first month a rough business plan for the client’s area of expertise will be produced</a:t>
            </a:r>
            <a:endParaRPr/>
          </a:p>
          <a:p>
            <a:pPr marL="457200" lvl="0" indent="-317500" algn="l" rtl="0">
              <a:spcBef>
                <a:spcPts val="0"/>
              </a:spcBef>
              <a:spcAft>
                <a:spcPts val="0"/>
              </a:spcAft>
              <a:buSzPts val="1400"/>
              <a:buChar char="●"/>
            </a:pPr>
            <a:r>
              <a:rPr lang="en"/>
              <a:t>From there, an intensified and specialized plan for each client will be developed and consistently evaluated biweekly to ensure client success </a:t>
            </a:r>
            <a:endParaRPr/>
          </a:p>
        </p:txBody>
      </p:sp>
      <p:sp>
        <p:nvSpPr>
          <p:cNvPr id="213" name="Google Shape;213;p3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4" name="Google Shape;214;p33"/>
          <p:cNvPicPr preferRelativeResize="0"/>
          <p:nvPr/>
        </p:nvPicPr>
        <p:blipFill>
          <a:blip r:embed="rId3">
            <a:alphaModFix/>
          </a:blip>
          <a:stretch>
            <a:fillRect/>
          </a:stretch>
        </p:blipFill>
        <p:spPr>
          <a:xfrm>
            <a:off x="3290775" y="1055750"/>
            <a:ext cx="5761025" cy="375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378850" y="158550"/>
            <a:ext cx="8520600" cy="92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Loss of Agricultural Intellectual Capital</a:t>
            </a:r>
            <a:endParaRPr sz="3000" b="1"/>
          </a:p>
        </p:txBody>
      </p:sp>
      <p:sp>
        <p:nvSpPr>
          <p:cNvPr id="71" name="Google Shape;71;p16"/>
          <p:cNvSpPr txBox="1">
            <a:spLocks noGrp="1"/>
          </p:cNvSpPr>
          <p:nvPr>
            <p:ph type="subTitle" idx="1"/>
          </p:nvPr>
        </p:nvSpPr>
        <p:spPr>
          <a:xfrm>
            <a:off x="493050" y="1078650"/>
            <a:ext cx="8906100" cy="23445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Times New Roman"/>
              <a:buChar char="●"/>
            </a:pPr>
            <a:r>
              <a:rPr lang="en" sz="2400" b="1">
                <a:latin typeface="Times New Roman"/>
                <a:ea typeface="Times New Roman"/>
                <a:cs typeface="Times New Roman"/>
                <a:sym typeface="Times New Roman"/>
              </a:rPr>
              <a:t>Aging population of farmers</a:t>
            </a:r>
            <a:endParaRPr sz="2400" b="1">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 sz="2400" b="1">
                <a:latin typeface="Times New Roman"/>
                <a:ea typeface="Times New Roman"/>
                <a:cs typeface="Times New Roman"/>
                <a:sym typeface="Times New Roman"/>
              </a:rPr>
              <a:t>Ag as a Business is not taken seriously</a:t>
            </a:r>
            <a:endParaRPr sz="2400" b="1">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 sz="2400" b="1">
                <a:latin typeface="Times New Roman"/>
                <a:ea typeface="Times New Roman"/>
                <a:cs typeface="Times New Roman"/>
                <a:sym typeface="Times New Roman"/>
              </a:rPr>
              <a:t>Low profits high risk</a:t>
            </a:r>
            <a:endParaRPr sz="2400" b="1">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 sz="2400" b="1">
                <a:latin typeface="Times New Roman"/>
                <a:ea typeface="Times New Roman"/>
                <a:cs typeface="Times New Roman"/>
                <a:sym typeface="Times New Roman"/>
              </a:rPr>
              <a:t>No transition for new and Beginning farmers program</a:t>
            </a:r>
            <a:endParaRPr sz="2400" b="1">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 sz="2400" b="1">
                <a:latin typeface="Times New Roman"/>
                <a:ea typeface="Times New Roman"/>
                <a:cs typeface="Times New Roman"/>
                <a:sym typeface="Times New Roman"/>
              </a:rPr>
              <a:t>Lack of Synergy between ag stakeholders</a:t>
            </a:r>
            <a:endParaRPr sz="2400" b="1">
              <a:latin typeface="Times New Roman"/>
              <a:ea typeface="Times New Roman"/>
              <a:cs typeface="Times New Roman"/>
              <a:sym typeface="Times New Roman"/>
            </a:endParaRPr>
          </a:p>
        </p:txBody>
      </p:sp>
      <p:pic>
        <p:nvPicPr>
          <p:cNvPr id="72" name="Google Shape;72;p16"/>
          <p:cNvPicPr preferRelativeResize="0"/>
          <p:nvPr/>
        </p:nvPicPr>
        <p:blipFill>
          <a:blip r:embed="rId3">
            <a:alphaModFix/>
          </a:blip>
          <a:stretch>
            <a:fillRect/>
          </a:stretch>
        </p:blipFill>
        <p:spPr>
          <a:xfrm>
            <a:off x="746275" y="3324850"/>
            <a:ext cx="5760656" cy="25426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Facilities </a:t>
            </a:r>
            <a:endParaRPr/>
          </a:p>
        </p:txBody>
      </p:sp>
      <p:pic>
        <p:nvPicPr>
          <p:cNvPr id="220" name="Google Shape;220;p34"/>
          <p:cNvPicPr preferRelativeResize="0"/>
          <p:nvPr/>
        </p:nvPicPr>
        <p:blipFill>
          <a:blip r:embed="rId3">
            <a:alphaModFix/>
          </a:blip>
          <a:stretch>
            <a:fillRect/>
          </a:stretch>
        </p:blipFill>
        <p:spPr>
          <a:xfrm>
            <a:off x="90101" y="1089551"/>
            <a:ext cx="4855350" cy="3122875"/>
          </a:xfrm>
          <a:prstGeom prst="rect">
            <a:avLst/>
          </a:prstGeom>
          <a:noFill/>
          <a:ln>
            <a:noFill/>
          </a:ln>
        </p:spPr>
      </p:pic>
      <p:pic>
        <p:nvPicPr>
          <p:cNvPr id="221" name="Google Shape;221;p34"/>
          <p:cNvPicPr preferRelativeResize="0"/>
          <p:nvPr/>
        </p:nvPicPr>
        <p:blipFill>
          <a:blip r:embed="rId4">
            <a:alphaModFix/>
          </a:blip>
          <a:stretch>
            <a:fillRect/>
          </a:stretch>
        </p:blipFill>
        <p:spPr>
          <a:xfrm>
            <a:off x="4832400" y="1240825"/>
            <a:ext cx="3826075" cy="273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311700" y="48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Requirements</a:t>
            </a:r>
            <a:endParaRPr/>
          </a:p>
        </p:txBody>
      </p:sp>
      <p:sp>
        <p:nvSpPr>
          <p:cNvPr id="227" name="Google Shape;227;p35"/>
          <p:cNvSpPr txBox="1">
            <a:spLocks noGrp="1"/>
          </p:cNvSpPr>
          <p:nvPr>
            <p:ph type="body" idx="1"/>
          </p:nvPr>
        </p:nvSpPr>
        <p:spPr>
          <a:xfrm>
            <a:off x="165225" y="10605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Capital Requirements: $671,141.74</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Enterprises:</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	-Beef Backgrounding</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	-Green House production</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	-Raised Beds</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	- Beef Sales </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	- Pollinator Services</a:t>
            </a:r>
            <a:endParaRPr>
              <a:solidFill>
                <a:srgbClr val="000000"/>
              </a:solidFill>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1600"/>
              </a:spcAft>
              <a:buNone/>
            </a:pPr>
            <a:r>
              <a:rPr lang="en"/>
              <a:t>	</a:t>
            </a:r>
            <a:endParaRPr/>
          </a:p>
        </p:txBody>
      </p:sp>
      <p:pic>
        <p:nvPicPr>
          <p:cNvPr id="228" name="Google Shape;228;p35"/>
          <p:cNvPicPr preferRelativeResize="0"/>
          <p:nvPr/>
        </p:nvPicPr>
        <p:blipFill>
          <a:blip r:embed="rId3">
            <a:alphaModFix/>
          </a:blip>
          <a:stretch>
            <a:fillRect/>
          </a:stretch>
        </p:blipFill>
        <p:spPr>
          <a:xfrm>
            <a:off x="4079325" y="1733775"/>
            <a:ext cx="4752975"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08075" y="25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Employment Requirements </a:t>
            </a:r>
            <a:endParaRPr/>
          </a:p>
        </p:txBody>
      </p:sp>
      <p:sp>
        <p:nvSpPr>
          <p:cNvPr id="234" name="Google Shape;234;p36"/>
          <p:cNvSpPr txBox="1">
            <a:spLocks noGrp="1"/>
          </p:cNvSpPr>
          <p:nvPr>
            <p:ph type="body" idx="1"/>
          </p:nvPr>
        </p:nvSpPr>
        <p:spPr>
          <a:xfrm>
            <a:off x="311700" y="863550"/>
            <a:ext cx="8520600" cy="3995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 sz="1400" b="1">
                <a:solidFill>
                  <a:srgbClr val="000000"/>
                </a:solidFill>
              </a:rPr>
              <a:t>Full Time </a:t>
            </a:r>
            <a:endParaRPr sz="1400" b="1">
              <a:solidFill>
                <a:srgbClr val="000000"/>
              </a:solidFill>
            </a:endParaRPr>
          </a:p>
          <a:p>
            <a:pPr marL="914400" lvl="1" indent="-317500" algn="l" rtl="0">
              <a:lnSpc>
                <a:spcPct val="115000"/>
              </a:lnSpc>
              <a:spcBef>
                <a:spcPts val="0"/>
              </a:spcBef>
              <a:spcAft>
                <a:spcPts val="0"/>
              </a:spcAft>
              <a:buClr>
                <a:srgbClr val="000000"/>
              </a:buClr>
              <a:buSzPts val="1400"/>
              <a:buChar char="○"/>
            </a:pPr>
            <a:r>
              <a:rPr lang="en" u="sng">
                <a:solidFill>
                  <a:srgbClr val="000000"/>
                </a:solidFill>
              </a:rPr>
              <a:t>General Manager</a:t>
            </a:r>
            <a:r>
              <a:rPr lang="en" sz="1400" u="sng">
                <a:solidFill>
                  <a:srgbClr val="000000"/>
                </a:solidFill>
              </a:rPr>
              <a:t>:</a:t>
            </a:r>
            <a:r>
              <a:rPr lang="en" u="sng">
                <a:solidFill>
                  <a:srgbClr val="000000"/>
                </a:solidFill>
              </a:rPr>
              <a:t> </a:t>
            </a:r>
            <a:r>
              <a:rPr lang="en">
                <a:solidFill>
                  <a:srgbClr val="000000"/>
                </a:solidFill>
              </a:rPr>
              <a:t>$60000</a:t>
            </a:r>
            <a:endParaRPr sz="1400">
              <a:solidFill>
                <a:srgbClr val="000000"/>
              </a:solidFill>
            </a:endParaRPr>
          </a:p>
          <a:p>
            <a:pPr marL="1371600" lvl="2" indent="-317500" algn="l" rtl="0">
              <a:lnSpc>
                <a:spcPct val="115000"/>
              </a:lnSpc>
              <a:spcBef>
                <a:spcPts val="0"/>
              </a:spcBef>
              <a:spcAft>
                <a:spcPts val="0"/>
              </a:spcAft>
              <a:buClr>
                <a:srgbClr val="000000"/>
              </a:buClr>
              <a:buSzPts val="1400"/>
              <a:buChar char="■"/>
            </a:pPr>
            <a:r>
              <a:rPr lang="en">
                <a:solidFill>
                  <a:srgbClr val="000000"/>
                </a:solidFill>
              </a:rPr>
              <a:t>Application Process</a:t>
            </a:r>
            <a:endParaRPr>
              <a:solidFill>
                <a:srgbClr val="000000"/>
              </a:solidFill>
            </a:endParaRPr>
          </a:p>
          <a:p>
            <a:pPr marL="1371600" lvl="2" indent="-317500" algn="l" rtl="0">
              <a:lnSpc>
                <a:spcPct val="115000"/>
              </a:lnSpc>
              <a:spcBef>
                <a:spcPts val="0"/>
              </a:spcBef>
              <a:spcAft>
                <a:spcPts val="0"/>
              </a:spcAft>
              <a:buClr>
                <a:srgbClr val="000000"/>
              </a:buClr>
              <a:buSzPts val="1400"/>
              <a:buChar char="■"/>
            </a:pPr>
            <a:r>
              <a:rPr lang="en">
                <a:solidFill>
                  <a:srgbClr val="000000"/>
                </a:solidFill>
              </a:rPr>
              <a:t>Program Promotion</a:t>
            </a:r>
            <a:endParaRPr>
              <a:solidFill>
                <a:srgbClr val="000000"/>
              </a:solidFill>
            </a:endParaRPr>
          </a:p>
          <a:p>
            <a:pPr marL="1371600" lvl="2" indent="-317500" algn="l" rtl="0">
              <a:lnSpc>
                <a:spcPct val="150000"/>
              </a:lnSpc>
              <a:spcBef>
                <a:spcPts val="0"/>
              </a:spcBef>
              <a:spcAft>
                <a:spcPts val="0"/>
              </a:spcAft>
              <a:buClr>
                <a:srgbClr val="000000"/>
              </a:buClr>
              <a:buSzPts val="1400"/>
              <a:buChar char="■"/>
            </a:pPr>
            <a:r>
              <a:rPr lang="en">
                <a:solidFill>
                  <a:srgbClr val="000000"/>
                </a:solidFill>
              </a:rPr>
              <a:t>Handles incubator without walls</a:t>
            </a:r>
            <a:endParaRPr>
              <a:solidFill>
                <a:srgbClr val="000000"/>
              </a:solidFill>
            </a:endParaRPr>
          </a:p>
          <a:p>
            <a:pPr marL="914400" lvl="1" indent="-317500" algn="l" rtl="0">
              <a:lnSpc>
                <a:spcPct val="150000"/>
              </a:lnSpc>
              <a:spcBef>
                <a:spcPts val="0"/>
              </a:spcBef>
              <a:spcAft>
                <a:spcPts val="0"/>
              </a:spcAft>
              <a:buClr>
                <a:srgbClr val="000000"/>
              </a:buClr>
              <a:buSzPts val="1400"/>
              <a:buChar char="○"/>
            </a:pPr>
            <a:r>
              <a:rPr lang="en" sz="1400" u="sng">
                <a:solidFill>
                  <a:srgbClr val="000000"/>
                </a:solidFill>
              </a:rPr>
              <a:t>One Vegetable Production Manager: </a:t>
            </a:r>
            <a:r>
              <a:rPr lang="en">
                <a:solidFill>
                  <a:srgbClr val="000000"/>
                </a:solidFill>
              </a:rPr>
              <a:t>$56000</a:t>
            </a:r>
            <a:endParaRPr>
              <a:solidFill>
                <a:srgbClr val="000000"/>
              </a:solidFill>
            </a:endParaRPr>
          </a:p>
          <a:p>
            <a:pPr marL="1371600" lvl="2" indent="-317500" algn="l" rtl="0">
              <a:lnSpc>
                <a:spcPct val="150000"/>
              </a:lnSpc>
              <a:spcBef>
                <a:spcPts val="0"/>
              </a:spcBef>
              <a:spcAft>
                <a:spcPts val="0"/>
              </a:spcAft>
              <a:buClr>
                <a:srgbClr val="000000"/>
              </a:buClr>
              <a:buSzPts val="1400"/>
              <a:buChar char="■"/>
            </a:pPr>
            <a:r>
              <a:rPr lang="en">
                <a:solidFill>
                  <a:srgbClr val="000000"/>
                </a:solidFill>
              </a:rPr>
              <a:t>Greenhouse production </a:t>
            </a:r>
            <a:endParaRPr sz="1400">
              <a:solidFill>
                <a:srgbClr val="000000"/>
              </a:solidFill>
            </a:endParaRPr>
          </a:p>
          <a:p>
            <a:pPr marL="1371600" lvl="2" indent="-317500" algn="l" rtl="0">
              <a:lnSpc>
                <a:spcPct val="150000"/>
              </a:lnSpc>
              <a:spcBef>
                <a:spcPts val="0"/>
              </a:spcBef>
              <a:spcAft>
                <a:spcPts val="0"/>
              </a:spcAft>
              <a:buClr>
                <a:srgbClr val="000000"/>
              </a:buClr>
              <a:buSzPts val="1400"/>
              <a:buChar char="■"/>
            </a:pPr>
            <a:r>
              <a:rPr lang="en" sz="1400">
                <a:solidFill>
                  <a:srgbClr val="000000"/>
                </a:solidFill>
              </a:rPr>
              <a:t>Manage greenhouse</a:t>
            </a:r>
            <a:endParaRPr sz="1400">
              <a:solidFill>
                <a:srgbClr val="000000"/>
              </a:solidFill>
            </a:endParaRPr>
          </a:p>
          <a:p>
            <a:pPr marL="1371600" lvl="2" indent="-317500" algn="l" rtl="0">
              <a:lnSpc>
                <a:spcPct val="150000"/>
              </a:lnSpc>
              <a:spcBef>
                <a:spcPts val="0"/>
              </a:spcBef>
              <a:spcAft>
                <a:spcPts val="0"/>
              </a:spcAft>
              <a:buClr>
                <a:srgbClr val="000000"/>
              </a:buClr>
              <a:buSzPts val="1400"/>
              <a:buChar char="■"/>
            </a:pPr>
            <a:r>
              <a:rPr lang="en">
                <a:solidFill>
                  <a:srgbClr val="000000"/>
                </a:solidFill>
              </a:rPr>
              <a:t>Produce &amp; Flower Sales </a:t>
            </a:r>
            <a:endParaRPr sz="1400">
              <a:solidFill>
                <a:srgbClr val="000000"/>
              </a:solidFill>
            </a:endParaRPr>
          </a:p>
          <a:p>
            <a:pPr marL="457200" marR="0" lvl="0" indent="-317500" algn="l" rtl="0">
              <a:lnSpc>
                <a:spcPct val="115000"/>
              </a:lnSpc>
              <a:spcBef>
                <a:spcPts val="0"/>
              </a:spcBef>
              <a:spcAft>
                <a:spcPts val="0"/>
              </a:spcAft>
              <a:buClr>
                <a:srgbClr val="000000"/>
              </a:buClr>
              <a:buSzPts val="1400"/>
              <a:buChar char="●"/>
            </a:pPr>
            <a:r>
              <a:rPr lang="en" sz="1400" b="1">
                <a:solidFill>
                  <a:srgbClr val="000000"/>
                </a:solidFill>
              </a:rPr>
              <a:t>Part Time </a:t>
            </a:r>
            <a:endParaRPr sz="1400" b="1">
              <a:solidFill>
                <a:srgbClr val="000000"/>
              </a:solidFill>
            </a:endParaRPr>
          </a:p>
          <a:p>
            <a:pPr marL="914400" marR="0" lvl="1" indent="-317500" algn="l" rtl="0">
              <a:lnSpc>
                <a:spcPct val="115000"/>
              </a:lnSpc>
              <a:spcBef>
                <a:spcPts val="0"/>
              </a:spcBef>
              <a:spcAft>
                <a:spcPts val="0"/>
              </a:spcAft>
              <a:buClr>
                <a:srgbClr val="000000"/>
              </a:buClr>
              <a:buSzPts val="1400"/>
              <a:buChar char="○"/>
            </a:pPr>
            <a:r>
              <a:rPr lang="en" u="sng">
                <a:solidFill>
                  <a:srgbClr val="000000"/>
                </a:solidFill>
              </a:rPr>
              <a:t>Beef Backgrounding: </a:t>
            </a:r>
            <a:r>
              <a:rPr lang="en">
                <a:solidFill>
                  <a:srgbClr val="000000"/>
                </a:solidFill>
              </a:rPr>
              <a:t>$20000</a:t>
            </a:r>
            <a:endParaRPr>
              <a:solidFill>
                <a:srgbClr val="000000"/>
              </a:solidFill>
            </a:endParaRPr>
          </a:p>
          <a:p>
            <a:pPr marL="1371600" marR="0" lvl="2" indent="-317500" algn="l" rtl="0">
              <a:lnSpc>
                <a:spcPct val="115000"/>
              </a:lnSpc>
              <a:spcBef>
                <a:spcPts val="0"/>
              </a:spcBef>
              <a:spcAft>
                <a:spcPts val="0"/>
              </a:spcAft>
              <a:buClr>
                <a:srgbClr val="000000"/>
              </a:buClr>
              <a:buSzPts val="1400"/>
              <a:buChar char="■"/>
            </a:pPr>
            <a:r>
              <a:rPr lang="en">
                <a:solidFill>
                  <a:srgbClr val="000000"/>
                </a:solidFill>
              </a:rPr>
              <a:t>Day to Day operations </a:t>
            </a:r>
            <a:endParaRPr>
              <a:solidFill>
                <a:srgbClr val="000000"/>
              </a:solidFill>
            </a:endParaRPr>
          </a:p>
          <a:p>
            <a:pPr marL="1371600" marR="0" lvl="2" indent="-317500" algn="l" rtl="0">
              <a:lnSpc>
                <a:spcPct val="115000"/>
              </a:lnSpc>
              <a:spcBef>
                <a:spcPts val="0"/>
              </a:spcBef>
              <a:spcAft>
                <a:spcPts val="0"/>
              </a:spcAft>
              <a:buClr>
                <a:srgbClr val="000000"/>
              </a:buClr>
              <a:buSzPts val="1400"/>
              <a:buChar char="■"/>
            </a:pPr>
            <a:r>
              <a:rPr lang="en">
                <a:solidFill>
                  <a:srgbClr val="000000"/>
                </a:solidFill>
              </a:rPr>
              <a:t>Training/Education</a:t>
            </a:r>
            <a:endParaRPr>
              <a:solidFill>
                <a:srgbClr val="000000"/>
              </a:solidFill>
            </a:endParaRPr>
          </a:p>
          <a:p>
            <a:pPr marL="1371600" marR="0" lvl="2" indent="-317500" algn="l" rtl="0">
              <a:lnSpc>
                <a:spcPct val="115000"/>
              </a:lnSpc>
              <a:spcBef>
                <a:spcPts val="0"/>
              </a:spcBef>
              <a:spcAft>
                <a:spcPts val="0"/>
              </a:spcAft>
              <a:buClr>
                <a:srgbClr val="000000"/>
              </a:buClr>
              <a:buSzPts val="1400"/>
              <a:buChar char="■"/>
            </a:pPr>
            <a:r>
              <a:rPr lang="en">
                <a:solidFill>
                  <a:srgbClr val="000000"/>
                </a:solidFill>
              </a:rPr>
              <a:t>Beef Sales </a:t>
            </a:r>
            <a:endParaRPr>
              <a:solidFill>
                <a:srgbClr val="000000"/>
              </a:solidFill>
            </a:endParaRPr>
          </a:p>
        </p:txBody>
      </p:sp>
      <p:pic>
        <p:nvPicPr>
          <p:cNvPr id="235" name="Google Shape;235;p36"/>
          <p:cNvPicPr preferRelativeResize="0"/>
          <p:nvPr/>
        </p:nvPicPr>
        <p:blipFill>
          <a:blip r:embed="rId3">
            <a:alphaModFix/>
          </a:blip>
          <a:stretch>
            <a:fillRect/>
          </a:stretch>
        </p:blipFill>
        <p:spPr>
          <a:xfrm>
            <a:off x="4973050" y="932450"/>
            <a:ext cx="3953425" cy="3866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Regulatory Plan</a:t>
            </a:r>
            <a:endParaRPr/>
          </a:p>
          <a:p>
            <a:pPr marL="0" lvl="0" indent="0" algn="l" rtl="0">
              <a:spcBef>
                <a:spcPts val="0"/>
              </a:spcBef>
              <a:spcAft>
                <a:spcPts val="0"/>
              </a:spcAft>
              <a:buNone/>
            </a:pPr>
            <a:endParaRPr/>
          </a:p>
        </p:txBody>
      </p:sp>
      <p:sp>
        <p:nvSpPr>
          <p:cNvPr id="241" name="Google Shape;241;p37"/>
          <p:cNvSpPr txBox="1">
            <a:spLocks noGrp="1"/>
          </p:cNvSpPr>
          <p:nvPr>
            <p:ph type="body" idx="1"/>
          </p:nvPr>
        </p:nvSpPr>
        <p:spPr>
          <a:xfrm>
            <a:off x="311700" y="11370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u="sng">
                <a:solidFill>
                  <a:schemeClr val="dk1"/>
                </a:solidFill>
              </a:rPr>
              <a:t>Weights and Measures</a:t>
            </a:r>
            <a:endParaRPr sz="1400" u="sng">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$200 Fee annually for certification.</a:t>
            </a:r>
            <a:endParaRPr sz="1400">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rPr>
              <a:t>Applicators licenses</a:t>
            </a:r>
            <a:endParaRPr sz="1400" u="sng">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$150 annually for business license fee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$100 annually for certification fee</a:t>
            </a:r>
            <a:endParaRPr>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Nutrient Management Plan</a:t>
            </a:r>
            <a:endParaRPr sz="14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Follow current management practices on both facilities.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Soil and Water Conservation Plan </a:t>
            </a:r>
            <a:endParaRPr sz="14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Follow current management practices on both facilities. </a:t>
            </a:r>
            <a:endParaRPr>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rPr>
              <a:t>USDA Grade A distribution permit	</a:t>
            </a:r>
            <a:endParaRPr sz="1400" u="sng">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$300 annually business license fee</a:t>
            </a:r>
            <a:endParaRPr sz="1400">
              <a:solidFill>
                <a:schemeClr val="dk1"/>
              </a:solidFill>
            </a:endParaRPr>
          </a:p>
          <a:p>
            <a:pPr marL="0" lvl="0" indent="0" algn="l" rtl="0">
              <a:spcBef>
                <a:spcPts val="1600"/>
              </a:spcBef>
              <a:spcAft>
                <a:spcPts val="1600"/>
              </a:spcAft>
              <a:buNone/>
            </a:pPr>
            <a:endParaRPr sz="1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title"/>
          </p:nvPr>
        </p:nvSpPr>
        <p:spPr>
          <a:xfrm>
            <a:off x="138325" y="81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Cash Operating Budget</a:t>
            </a:r>
            <a:endParaRPr/>
          </a:p>
        </p:txBody>
      </p:sp>
      <p:sp>
        <p:nvSpPr>
          <p:cNvPr id="247" name="Google Shape;24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graphicFrame>
        <p:nvGraphicFramePr>
          <p:cNvPr id="248" name="Google Shape;248;p38"/>
          <p:cNvGraphicFramePr/>
          <p:nvPr/>
        </p:nvGraphicFramePr>
        <p:xfrm>
          <a:off x="416575" y="707555"/>
          <a:ext cx="3000000" cy="3000000"/>
        </p:xfrm>
        <a:graphic>
          <a:graphicData uri="http://schemas.openxmlformats.org/drawingml/2006/table">
            <a:tbl>
              <a:tblPr>
                <a:noFill/>
                <a:tableStyleId>{6E22B69D-191A-42C7-BF84-78C0C955F328}</a:tableStyleId>
              </a:tblPr>
              <a:tblGrid>
                <a:gridCol w="3111550">
                  <a:extLst>
                    <a:ext uri="{9D8B030D-6E8A-4147-A177-3AD203B41FA5}">
                      <a16:colId xmlns:a16="http://schemas.microsoft.com/office/drawing/2014/main" val="20000"/>
                    </a:ext>
                  </a:extLst>
                </a:gridCol>
                <a:gridCol w="1719075">
                  <a:extLst>
                    <a:ext uri="{9D8B030D-6E8A-4147-A177-3AD203B41FA5}">
                      <a16:colId xmlns:a16="http://schemas.microsoft.com/office/drawing/2014/main" val="20001"/>
                    </a:ext>
                  </a:extLst>
                </a:gridCol>
                <a:gridCol w="1719075">
                  <a:extLst>
                    <a:ext uri="{9D8B030D-6E8A-4147-A177-3AD203B41FA5}">
                      <a16:colId xmlns:a16="http://schemas.microsoft.com/office/drawing/2014/main" val="20002"/>
                    </a:ext>
                  </a:extLst>
                </a:gridCol>
                <a:gridCol w="1907300">
                  <a:extLst>
                    <a:ext uri="{9D8B030D-6E8A-4147-A177-3AD203B41FA5}">
                      <a16:colId xmlns:a16="http://schemas.microsoft.com/office/drawing/2014/main" val="20003"/>
                    </a:ext>
                  </a:extLst>
                </a:gridCol>
              </a:tblGrid>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Revenue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Year 1</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Year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Year 3</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Beginning Cash</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$300,000.00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$319,967.87</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$192,836.13</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Total Farm Revenue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$313,205.61</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$291,180.00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$291,180.00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Grant Revenue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$176,000.00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$20,000.00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$20,000.00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Rental Revenue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$9,633.60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$10,563.60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$10,563.60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590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2475">
                <a:tc>
                  <a:txBody>
                    <a:bodyPr/>
                    <a:lstStyle/>
                    <a:p>
                      <a:pPr marL="0" lvl="0" indent="0" algn="l" rtl="0">
                        <a:lnSpc>
                          <a:spcPct val="115000"/>
                        </a:lnSpc>
                        <a:spcBef>
                          <a:spcPts val="0"/>
                        </a:spcBef>
                        <a:spcAft>
                          <a:spcPts val="0"/>
                        </a:spcAft>
                        <a:buNone/>
                      </a:pPr>
                      <a:r>
                        <a:rPr lang="en" sz="1200" b="1">
                          <a:latin typeface="Times New Roman"/>
                          <a:ea typeface="Times New Roman"/>
                          <a:cs typeface="Times New Roman"/>
                          <a:sym typeface="Times New Roman"/>
                        </a:rPr>
                        <a:t>Total Revenue</a:t>
                      </a:r>
                      <a:endParaRPr sz="1200" b="1">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b="1">
                          <a:latin typeface="Times New Roman"/>
                          <a:ea typeface="Times New Roman"/>
                          <a:cs typeface="Times New Roman"/>
                          <a:sym typeface="Times New Roman"/>
                        </a:rPr>
                        <a:t>$798,839.21</a:t>
                      </a:r>
                      <a:endParaRPr sz="1200" b="1">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b="1">
                          <a:latin typeface="Times New Roman"/>
                          <a:ea typeface="Times New Roman"/>
                          <a:cs typeface="Times New Roman"/>
                          <a:sym typeface="Times New Roman"/>
                        </a:rPr>
                        <a:t>$641,711.47</a:t>
                      </a:r>
                      <a:endParaRPr sz="1200" b="1">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b="1">
                          <a:latin typeface="Times New Roman"/>
                          <a:ea typeface="Times New Roman"/>
                          <a:cs typeface="Times New Roman"/>
                          <a:sym typeface="Times New Roman"/>
                        </a:rPr>
                        <a:t>$514,579.73</a:t>
                      </a:r>
                      <a:endParaRPr sz="1200" b="1">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5900">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Expenses</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7"/>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Total Farm Expenses</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$197,841.34</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$160,346.34</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$160,346.34</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05450">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Salaries Expense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$136,000.00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$136,000.00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$136,000.00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082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License and Permit Expense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$750.00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$750.00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$750.00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Loan Payment (Principal)</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$79,638.00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$93,747.00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$85,904.00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Loan Payment (Interest)</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$34,722.00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$28,112.00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$20,952.00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22475">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Fringe</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$29,920.00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$29,920.00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200">
                          <a:latin typeface="Times New Roman"/>
                          <a:ea typeface="Times New Roman"/>
                          <a:cs typeface="Times New Roman"/>
                          <a:sym typeface="Times New Roman"/>
                        </a:rPr>
                        <a:t>$29,920.00</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25900">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8250">
                <a:tc>
                  <a:txBody>
                    <a:bodyPr/>
                    <a:lstStyle/>
                    <a:p>
                      <a:pPr marL="0" lvl="0" indent="0" algn="l" rtl="0">
                        <a:lnSpc>
                          <a:spcPct val="115000"/>
                        </a:lnSpc>
                        <a:spcBef>
                          <a:spcPts val="0"/>
                        </a:spcBef>
                        <a:spcAft>
                          <a:spcPts val="0"/>
                        </a:spcAft>
                        <a:buNone/>
                      </a:pPr>
                      <a:r>
                        <a:rPr lang="en" sz="1000" b="1"/>
                        <a:t>Total Expenses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t>$478,871.34</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t>$448,875.34</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t>$433,872.34</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88250">
                <a:tc>
                  <a:txBody>
                    <a:bodyPr/>
                    <a:lstStyle/>
                    <a:p>
                      <a:pPr marL="0" lvl="0" indent="0" algn="l" rtl="0">
                        <a:lnSpc>
                          <a:spcPct val="115000"/>
                        </a:lnSpc>
                        <a:spcBef>
                          <a:spcPts val="0"/>
                        </a:spcBef>
                        <a:spcAft>
                          <a:spcPts val="0"/>
                        </a:spcAft>
                        <a:buNone/>
                      </a:pPr>
                      <a:r>
                        <a:rPr lang="en" sz="1000" b="1"/>
                        <a:t>NET INCOME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t>$319,967.87</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t>$192,836.13</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t>$80,707.39</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63500" y="503375"/>
            <a:ext cx="3259200" cy="21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Mission &amp; </a:t>
            </a:r>
            <a:endParaRPr sz="3600"/>
          </a:p>
          <a:p>
            <a:pPr marL="0" lvl="0" indent="0" algn="l" rtl="0">
              <a:spcBef>
                <a:spcPts val="0"/>
              </a:spcBef>
              <a:spcAft>
                <a:spcPts val="0"/>
              </a:spcAft>
              <a:buNone/>
            </a:pPr>
            <a:r>
              <a:rPr lang="en" sz="3600"/>
              <a:t>Vision &amp; Concept</a:t>
            </a:r>
            <a:endParaRPr sz="3600"/>
          </a:p>
        </p:txBody>
      </p:sp>
      <p:sp>
        <p:nvSpPr>
          <p:cNvPr id="78" name="Google Shape;78;p17"/>
          <p:cNvSpPr txBox="1">
            <a:spLocks noGrp="1"/>
          </p:cNvSpPr>
          <p:nvPr>
            <p:ph type="body" idx="1"/>
          </p:nvPr>
        </p:nvSpPr>
        <p:spPr>
          <a:xfrm>
            <a:off x="3187125" y="155475"/>
            <a:ext cx="5532300" cy="263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Times New Roman"/>
                <a:ea typeface="Times New Roman"/>
                <a:cs typeface="Times New Roman"/>
                <a:sym typeface="Times New Roman"/>
              </a:rPr>
              <a:t>Mission: </a:t>
            </a:r>
            <a:r>
              <a:rPr lang="en" sz="1400">
                <a:solidFill>
                  <a:srgbClr val="000000"/>
                </a:solidFill>
                <a:latin typeface="Times New Roman"/>
                <a:ea typeface="Times New Roman"/>
                <a:cs typeface="Times New Roman"/>
                <a:sym typeface="Times New Roman"/>
              </a:rPr>
              <a:t>The Terp Farm Incubator contributes to the growth and success of emerging and transitional full-time farmers by leveraging existing support programs and providing best in class business incubation services through farm-based and virtual programs</a:t>
            </a:r>
            <a:endParaRPr sz="1400" b="1">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 sz="1400" b="1">
                <a:solidFill>
                  <a:srgbClr val="000000"/>
                </a:solidFill>
                <a:latin typeface="Times New Roman"/>
                <a:ea typeface="Times New Roman"/>
                <a:cs typeface="Times New Roman"/>
                <a:sym typeface="Times New Roman"/>
              </a:rPr>
              <a:t>Vision: </a:t>
            </a:r>
            <a:r>
              <a:rPr lang="en" sz="1400">
                <a:solidFill>
                  <a:srgbClr val="000000"/>
                </a:solidFill>
                <a:latin typeface="Times New Roman"/>
                <a:ea typeface="Times New Roman"/>
                <a:cs typeface="Times New Roman"/>
                <a:sym typeface="Times New Roman"/>
              </a:rPr>
              <a:t>The Terp Farm Incubator supports a stronger, more sustainable, agricultural presence in Maryland that contributes to a healthy local food systems through economically viability as well as environmental and social sustainability farming.</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endParaRPr>
          </a:p>
          <a:p>
            <a:pPr marL="0" lvl="0" indent="0" algn="l" rtl="0">
              <a:spcBef>
                <a:spcPts val="0"/>
              </a:spcBef>
              <a:spcAft>
                <a:spcPts val="0"/>
              </a:spcAft>
              <a:buClr>
                <a:schemeClr val="dk1"/>
              </a:buClr>
              <a:buSzPts val="1100"/>
              <a:buFont typeface="Arial"/>
              <a:buNone/>
            </a:pPr>
            <a:endParaRPr sz="1400">
              <a:solidFill>
                <a:srgbClr val="000000"/>
              </a:solidFill>
            </a:endParaRPr>
          </a:p>
          <a:p>
            <a:pPr marL="0" lvl="0" indent="0" algn="l" rtl="0">
              <a:spcBef>
                <a:spcPts val="0"/>
              </a:spcBef>
              <a:spcAft>
                <a:spcPts val="1600"/>
              </a:spcAft>
              <a:buNone/>
            </a:pPr>
            <a:endParaRPr>
              <a:solidFill>
                <a:srgbClr val="000000"/>
              </a:solidFill>
            </a:endParaRPr>
          </a:p>
        </p:txBody>
      </p:sp>
      <p:pic>
        <p:nvPicPr>
          <p:cNvPr id="79" name="Google Shape;79;p17"/>
          <p:cNvPicPr preferRelativeResize="0"/>
          <p:nvPr/>
        </p:nvPicPr>
        <p:blipFill>
          <a:blip r:embed="rId3">
            <a:alphaModFix/>
          </a:blip>
          <a:stretch>
            <a:fillRect/>
          </a:stretch>
        </p:blipFill>
        <p:spPr>
          <a:xfrm>
            <a:off x="5460125" y="2567575"/>
            <a:ext cx="3259200" cy="247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p:nvPr/>
        </p:nvSpPr>
        <p:spPr>
          <a:xfrm>
            <a:off x="1162375" y="1134100"/>
            <a:ext cx="994500" cy="684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Clr>
                <a:schemeClr val="dk1"/>
              </a:buClr>
              <a:buSzPts val="1100"/>
              <a:buFont typeface="Arial"/>
              <a:buNone/>
            </a:pPr>
            <a:r>
              <a:rPr lang="en"/>
              <a:t>UMD Affiliation</a:t>
            </a:r>
            <a:endParaRPr/>
          </a:p>
        </p:txBody>
      </p:sp>
      <p:sp>
        <p:nvSpPr>
          <p:cNvPr id="85" name="Google Shape;85;p18"/>
          <p:cNvSpPr/>
          <p:nvPr/>
        </p:nvSpPr>
        <p:spPr>
          <a:xfrm>
            <a:off x="2421113" y="729625"/>
            <a:ext cx="994500" cy="684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Virtual Training</a:t>
            </a:r>
            <a:endParaRPr/>
          </a:p>
        </p:txBody>
      </p:sp>
      <p:sp>
        <p:nvSpPr>
          <p:cNvPr id="86" name="Google Shape;86;p18"/>
          <p:cNvSpPr/>
          <p:nvPr/>
        </p:nvSpPr>
        <p:spPr>
          <a:xfrm>
            <a:off x="3679850" y="374625"/>
            <a:ext cx="1455900" cy="684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Property Based Training</a:t>
            </a:r>
            <a:endParaRPr/>
          </a:p>
        </p:txBody>
      </p:sp>
      <p:sp>
        <p:nvSpPr>
          <p:cNvPr id="87" name="Google Shape;87;p18"/>
          <p:cNvSpPr/>
          <p:nvPr/>
        </p:nvSpPr>
        <p:spPr>
          <a:xfrm>
            <a:off x="5442500" y="787825"/>
            <a:ext cx="1325100" cy="568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Partnerships</a:t>
            </a:r>
            <a:endParaRPr/>
          </a:p>
        </p:txBody>
      </p:sp>
      <p:sp>
        <p:nvSpPr>
          <p:cNvPr id="88" name="Google Shape;88;p18"/>
          <p:cNvSpPr/>
          <p:nvPr/>
        </p:nvSpPr>
        <p:spPr>
          <a:xfrm>
            <a:off x="6628100" y="1474925"/>
            <a:ext cx="1237200" cy="684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Intellectual Capital</a:t>
            </a:r>
            <a:endParaRPr/>
          </a:p>
        </p:txBody>
      </p:sp>
      <p:sp>
        <p:nvSpPr>
          <p:cNvPr id="89" name="Google Shape;89;p18"/>
          <p:cNvSpPr/>
          <p:nvPr/>
        </p:nvSpPr>
        <p:spPr>
          <a:xfrm>
            <a:off x="5953950" y="2787100"/>
            <a:ext cx="2508000" cy="568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Rigorous Screening Process</a:t>
            </a:r>
            <a:endParaRPr/>
          </a:p>
        </p:txBody>
      </p:sp>
      <p:sp>
        <p:nvSpPr>
          <p:cNvPr id="90" name="Google Shape;90;p18"/>
          <p:cNvSpPr/>
          <p:nvPr/>
        </p:nvSpPr>
        <p:spPr>
          <a:xfrm>
            <a:off x="3465150" y="3830400"/>
            <a:ext cx="2213700" cy="4317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Clear Transition Process</a:t>
            </a:r>
            <a:endParaRPr/>
          </a:p>
        </p:txBody>
      </p:sp>
      <p:sp>
        <p:nvSpPr>
          <p:cNvPr id="91" name="Google Shape;91;p18"/>
          <p:cNvSpPr/>
          <p:nvPr/>
        </p:nvSpPr>
        <p:spPr>
          <a:xfrm>
            <a:off x="671575" y="2728900"/>
            <a:ext cx="2350500" cy="684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a:t>An Extended Program to Achieve Profitability</a:t>
            </a:r>
            <a:endParaRPr/>
          </a:p>
        </p:txBody>
      </p:sp>
      <p:sp>
        <p:nvSpPr>
          <p:cNvPr id="92" name="Google Shape;92;p18"/>
          <p:cNvSpPr/>
          <p:nvPr/>
        </p:nvSpPr>
        <p:spPr>
          <a:xfrm>
            <a:off x="3022075" y="1653150"/>
            <a:ext cx="2931600" cy="185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Terp Farm Incubator</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p:nvPr/>
        </p:nvSpPr>
        <p:spPr>
          <a:xfrm>
            <a:off x="3486650" y="0"/>
            <a:ext cx="3702900" cy="7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Industry Background</a:t>
            </a:r>
            <a:endParaRPr sz="2400" b="1">
              <a:latin typeface="Times New Roman"/>
              <a:ea typeface="Times New Roman"/>
              <a:cs typeface="Times New Roman"/>
              <a:sym typeface="Times New Roman"/>
            </a:endParaRPr>
          </a:p>
        </p:txBody>
      </p:sp>
      <p:pic>
        <p:nvPicPr>
          <p:cNvPr id="98" name="Google Shape;98;p19" descr="Screen Shot 2017-10-05 at 00.36.11.png"/>
          <p:cNvPicPr preferRelativeResize="0"/>
          <p:nvPr/>
        </p:nvPicPr>
        <p:blipFill>
          <a:blip r:embed="rId3">
            <a:alphaModFix/>
          </a:blip>
          <a:stretch>
            <a:fillRect/>
          </a:stretch>
        </p:blipFill>
        <p:spPr>
          <a:xfrm>
            <a:off x="68225" y="762875"/>
            <a:ext cx="4535150" cy="3437099"/>
          </a:xfrm>
          <a:prstGeom prst="rect">
            <a:avLst/>
          </a:prstGeom>
          <a:noFill/>
          <a:ln>
            <a:noFill/>
          </a:ln>
        </p:spPr>
      </p:pic>
      <p:sp>
        <p:nvSpPr>
          <p:cNvPr id="99" name="Google Shape;99;p19"/>
          <p:cNvSpPr/>
          <p:nvPr/>
        </p:nvSpPr>
        <p:spPr>
          <a:xfrm>
            <a:off x="612825" y="1586325"/>
            <a:ext cx="389400" cy="280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652675" y="3055325"/>
            <a:ext cx="389400" cy="338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a:off x="1983450" y="3295650"/>
            <a:ext cx="389400" cy="338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3972175" y="3104600"/>
            <a:ext cx="389400" cy="338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3551300" y="1058450"/>
            <a:ext cx="482100" cy="587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9"/>
          <p:cNvPicPr preferRelativeResize="0"/>
          <p:nvPr/>
        </p:nvPicPr>
        <p:blipFill>
          <a:blip r:embed="rId4">
            <a:alphaModFix/>
          </a:blip>
          <a:stretch>
            <a:fillRect/>
          </a:stretch>
        </p:blipFill>
        <p:spPr>
          <a:xfrm>
            <a:off x="4603375" y="762875"/>
            <a:ext cx="4388226" cy="343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and Management Plan</a:t>
            </a:r>
            <a:endParaRPr/>
          </a:p>
        </p:txBody>
      </p:sp>
      <p:grpSp>
        <p:nvGrpSpPr>
          <p:cNvPr id="110" name="Google Shape;110;p20"/>
          <p:cNvGrpSpPr/>
          <p:nvPr/>
        </p:nvGrpSpPr>
        <p:grpSpPr>
          <a:xfrm>
            <a:off x="5735742" y="1150250"/>
            <a:ext cx="3305700" cy="3483050"/>
            <a:chOff x="5175117" y="1189775"/>
            <a:chExt cx="3305700" cy="3483050"/>
          </a:xfrm>
        </p:grpSpPr>
        <p:sp>
          <p:nvSpPr>
            <p:cNvPr id="111" name="Google Shape;111;p20"/>
            <p:cNvSpPr/>
            <p:nvPr/>
          </p:nvSpPr>
          <p:spPr>
            <a:xfrm>
              <a:off x="5175117" y="1189775"/>
              <a:ext cx="3305700" cy="669000"/>
            </a:xfrm>
            <a:prstGeom prst="chevron">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Stage 3 - Maturity</a:t>
              </a:r>
              <a:endParaRPr>
                <a:solidFill>
                  <a:srgbClr val="FFFFFF"/>
                </a:solidFill>
              </a:endParaRPr>
            </a:p>
          </p:txBody>
        </p:sp>
        <p:sp>
          <p:nvSpPr>
            <p:cNvPr id="112" name="Google Shape;112;p20"/>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434343"/>
                </a:solidFill>
              </a:endParaRPr>
            </a:p>
          </p:txBody>
        </p:sp>
      </p:grpSp>
      <p:sp>
        <p:nvSpPr>
          <p:cNvPr id="113" name="Google Shape;113;p20"/>
          <p:cNvSpPr/>
          <p:nvPr/>
        </p:nvSpPr>
        <p:spPr>
          <a:xfrm>
            <a:off x="-245750" y="1150252"/>
            <a:ext cx="3546900" cy="669000"/>
          </a:xfrm>
          <a:prstGeom prst="homePlate">
            <a:avLst>
              <a:gd name="adj" fmla="val 50000"/>
            </a:avLst>
          </a:prstGeom>
          <a:solidFill>
            <a:srgbClr val="1C3AA9"/>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a:solidFill>
                  <a:srgbClr val="FFFFFF"/>
                </a:solidFill>
              </a:rPr>
              <a:t>Stage 1 - Introduction</a:t>
            </a:r>
            <a:endParaRPr>
              <a:solidFill>
                <a:srgbClr val="FFFFFF"/>
              </a:solidFill>
            </a:endParaRPr>
          </a:p>
        </p:txBody>
      </p:sp>
      <p:sp>
        <p:nvSpPr>
          <p:cNvPr id="114" name="Google Shape;114;p20"/>
          <p:cNvSpPr/>
          <p:nvPr/>
        </p:nvSpPr>
        <p:spPr>
          <a:xfrm>
            <a:off x="2878879" y="1150250"/>
            <a:ext cx="3305700" cy="669000"/>
          </a:xfrm>
          <a:prstGeom prst="chevron">
            <a:avLst>
              <a:gd name="adj" fmla="val 50000"/>
            </a:avLst>
          </a:prstGeom>
          <a:solidFill>
            <a:srgbClr val="2A56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Stage 2 - Growth</a:t>
            </a:r>
            <a:endParaRPr>
              <a:solidFill>
                <a:srgbClr val="FFFFFF"/>
              </a:solidFill>
            </a:endParaRPr>
          </a:p>
        </p:txBody>
      </p:sp>
      <p:sp>
        <p:nvSpPr>
          <p:cNvPr id="115" name="Google Shape;115;p20"/>
          <p:cNvSpPr txBox="1"/>
          <p:nvPr/>
        </p:nvSpPr>
        <p:spPr>
          <a:xfrm>
            <a:off x="103450" y="2230700"/>
            <a:ext cx="3029400" cy="267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 sz="1800">
                <a:solidFill>
                  <a:srgbClr val="434343"/>
                </a:solidFill>
              </a:rPr>
              <a:t>Focus on farm operation</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a:solidFill>
                  <a:srgbClr val="434343"/>
                </a:solidFill>
              </a:rPr>
              <a:t>Be economically sustainable in 3-5 years </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a:solidFill>
                  <a:srgbClr val="434343"/>
                </a:solidFill>
              </a:rPr>
              <a:t>Prepare for growth stage</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a:solidFill>
                  <a:srgbClr val="434343"/>
                </a:solidFill>
              </a:rPr>
              <a:t>Apply for the incubator</a:t>
            </a:r>
            <a:endParaRPr sz="1800">
              <a:solidFill>
                <a:srgbClr val="434343"/>
              </a:solidFill>
            </a:endParaRPr>
          </a:p>
          <a:p>
            <a:pPr marL="0" lvl="0" indent="0" algn="l" rtl="0">
              <a:spcBef>
                <a:spcPts val="0"/>
              </a:spcBef>
              <a:spcAft>
                <a:spcPts val="0"/>
              </a:spcAft>
              <a:buNone/>
            </a:pPr>
            <a:endParaRPr/>
          </a:p>
        </p:txBody>
      </p:sp>
      <p:sp>
        <p:nvSpPr>
          <p:cNvPr id="116" name="Google Shape;116;p20"/>
          <p:cNvSpPr txBox="1"/>
          <p:nvPr/>
        </p:nvSpPr>
        <p:spPr>
          <a:xfrm>
            <a:off x="3301150" y="2267625"/>
            <a:ext cx="2894400" cy="267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 sz="1800">
                <a:solidFill>
                  <a:srgbClr val="434343"/>
                </a:solidFill>
              </a:rPr>
              <a:t>Start incubator program </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a:solidFill>
                  <a:srgbClr val="434343"/>
                </a:solidFill>
              </a:rPr>
              <a:t>Refine the business plan </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a:solidFill>
                  <a:srgbClr val="434343"/>
                </a:solidFill>
              </a:rPr>
              <a:t>Accomplish 25 percent graduation rate each year</a:t>
            </a:r>
            <a:endParaRPr/>
          </a:p>
        </p:txBody>
      </p:sp>
      <p:sp>
        <p:nvSpPr>
          <p:cNvPr id="117" name="Google Shape;117;p20"/>
          <p:cNvSpPr txBox="1"/>
          <p:nvPr/>
        </p:nvSpPr>
        <p:spPr>
          <a:xfrm>
            <a:off x="6363850" y="2230700"/>
            <a:ext cx="2268600" cy="246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 sz="1800">
                <a:solidFill>
                  <a:srgbClr val="434343"/>
                </a:solidFill>
              </a:rPr>
              <a:t>Earn stable profit to cover total operating expenses </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 sz="1800">
                <a:solidFill>
                  <a:srgbClr val="434343"/>
                </a:solidFill>
              </a:rPr>
              <a:t>Achieve sustainable development in 7-8 years</a:t>
            </a:r>
            <a:endParaRPr sz="18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1"/>
          </p:nvPr>
        </p:nvSpPr>
        <p:spPr>
          <a:xfrm>
            <a:off x="-126775" y="812325"/>
            <a:ext cx="2875500" cy="3990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Social Media</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E-newsletter</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Advertising</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Host special events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Ag competitions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Contractual programs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Farmer network</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Registration Waiver</a:t>
            </a:r>
            <a:endParaRPr>
              <a:solidFill>
                <a:schemeClr val="dk1"/>
              </a:solidFill>
            </a:endParaRPr>
          </a:p>
        </p:txBody>
      </p:sp>
      <p:sp>
        <p:nvSpPr>
          <p:cNvPr id="123" name="Google Shape;123;p21"/>
          <p:cNvSpPr/>
          <p:nvPr/>
        </p:nvSpPr>
        <p:spPr>
          <a:xfrm>
            <a:off x="2994425" y="228600"/>
            <a:ext cx="3305700" cy="669000"/>
          </a:xfrm>
          <a:prstGeom prst="chevron">
            <a:avLst>
              <a:gd name="adj" fmla="val 50000"/>
            </a:avLst>
          </a:prstGeom>
          <a:solidFill>
            <a:srgbClr val="2A56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KEEP</a:t>
            </a:r>
            <a:endParaRPr>
              <a:solidFill>
                <a:srgbClr val="FFFFFF"/>
              </a:solidFill>
            </a:endParaRPr>
          </a:p>
        </p:txBody>
      </p:sp>
      <p:sp>
        <p:nvSpPr>
          <p:cNvPr id="124" name="Google Shape;124;p21"/>
          <p:cNvSpPr/>
          <p:nvPr/>
        </p:nvSpPr>
        <p:spPr>
          <a:xfrm>
            <a:off x="-410900" y="2"/>
            <a:ext cx="3546900" cy="669000"/>
          </a:xfrm>
          <a:prstGeom prst="homePlate">
            <a:avLst>
              <a:gd name="adj" fmla="val 50000"/>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
                <a:solidFill>
                  <a:srgbClr val="FFFFFF"/>
                </a:solidFill>
              </a:rPr>
              <a:t>               		GET</a:t>
            </a:r>
            <a:endParaRPr>
              <a:solidFill>
                <a:srgbClr val="FFFFFF"/>
              </a:solidFill>
            </a:endParaRPr>
          </a:p>
        </p:txBody>
      </p:sp>
      <p:grpSp>
        <p:nvGrpSpPr>
          <p:cNvPr id="125" name="Google Shape;125;p21"/>
          <p:cNvGrpSpPr/>
          <p:nvPr/>
        </p:nvGrpSpPr>
        <p:grpSpPr>
          <a:xfrm>
            <a:off x="6293117" y="0"/>
            <a:ext cx="3305700" cy="3483050"/>
            <a:chOff x="5175117" y="1189775"/>
            <a:chExt cx="3305700" cy="3483050"/>
          </a:xfrm>
        </p:grpSpPr>
        <p:sp>
          <p:nvSpPr>
            <p:cNvPr id="126" name="Google Shape;126;p21"/>
            <p:cNvSpPr/>
            <p:nvPr/>
          </p:nvSpPr>
          <p:spPr>
            <a:xfrm>
              <a:off x="5175117" y="1189775"/>
              <a:ext cx="3305700" cy="669000"/>
            </a:xfrm>
            <a:prstGeom prst="chevron">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GROW</a:t>
              </a:r>
              <a:endParaRPr>
                <a:solidFill>
                  <a:srgbClr val="FFFFFF"/>
                </a:solidFill>
              </a:endParaRPr>
            </a:p>
          </p:txBody>
        </p:sp>
        <p:sp>
          <p:nvSpPr>
            <p:cNvPr id="127" name="Google Shape;127;p2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434343"/>
                </a:solidFill>
              </a:endParaRPr>
            </a:p>
          </p:txBody>
        </p:sp>
      </p:grpSp>
      <p:sp>
        <p:nvSpPr>
          <p:cNvPr id="128" name="Google Shape;128;p21"/>
          <p:cNvSpPr txBox="1">
            <a:spLocks noGrp="1"/>
          </p:cNvSpPr>
          <p:nvPr>
            <p:ph type="body" idx="1"/>
          </p:nvPr>
        </p:nvSpPr>
        <p:spPr>
          <a:xfrm>
            <a:off x="2994425" y="893925"/>
            <a:ext cx="3770100" cy="3990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Recommending Circles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Annual Evaluations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Incubator Evaluations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External Evaluations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Growth </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Foster Collaboration</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Improving Service Network</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Annual Check-In</a:t>
            </a:r>
            <a:endParaRPr>
              <a:solidFill>
                <a:schemeClr val="dk1"/>
              </a:solidFill>
            </a:endParaRPr>
          </a:p>
        </p:txBody>
      </p:sp>
      <p:sp>
        <p:nvSpPr>
          <p:cNvPr id="129" name="Google Shape;129;p21"/>
          <p:cNvSpPr txBox="1">
            <a:spLocks noGrp="1"/>
          </p:cNvSpPr>
          <p:nvPr>
            <p:ph type="body" idx="1"/>
          </p:nvPr>
        </p:nvSpPr>
        <p:spPr>
          <a:xfrm>
            <a:off x="6220100" y="752375"/>
            <a:ext cx="3770100" cy="3990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Alumni Association</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Referral Program</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Ambassador Program</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1577275" y="0"/>
            <a:ext cx="7402500" cy="1774800"/>
          </a:xfrm>
          <a:prstGeom prst="rect">
            <a:avLst/>
          </a:prstGeom>
        </p:spPr>
        <p:txBody>
          <a:bodyPr spcFirstLastPara="1" wrap="square" lIns="91425" tIns="91425" rIns="91425" bIns="91425" anchor="t" anchorCtr="0">
            <a:noAutofit/>
          </a:bodyPr>
          <a:lstStyle/>
          <a:p>
            <a:pPr marL="2286000" lvl="0" indent="0" algn="l" rtl="0">
              <a:spcBef>
                <a:spcPts val="0"/>
              </a:spcBef>
              <a:spcAft>
                <a:spcPts val="0"/>
              </a:spcAft>
              <a:buNone/>
            </a:pPr>
            <a:r>
              <a:rPr lang="en" sz="3600" b="1"/>
              <a:t>Operation Process</a:t>
            </a:r>
            <a:endParaRPr sz="3600" b="1"/>
          </a:p>
          <a:p>
            <a:pPr marL="0" lvl="0" indent="0" algn="l" rtl="0">
              <a:spcBef>
                <a:spcPts val="0"/>
              </a:spcBef>
              <a:spcAft>
                <a:spcPts val="0"/>
              </a:spcAft>
              <a:buNone/>
            </a:pPr>
            <a:endParaRPr b="1"/>
          </a:p>
        </p:txBody>
      </p:sp>
      <p:pic>
        <p:nvPicPr>
          <p:cNvPr id="135" name="Google Shape;135;p22"/>
          <p:cNvPicPr preferRelativeResize="0"/>
          <p:nvPr/>
        </p:nvPicPr>
        <p:blipFill>
          <a:blip r:embed="rId3">
            <a:alphaModFix/>
          </a:blip>
          <a:stretch>
            <a:fillRect/>
          </a:stretch>
        </p:blipFill>
        <p:spPr>
          <a:xfrm>
            <a:off x="899425" y="3287575"/>
            <a:ext cx="3350135" cy="1774800"/>
          </a:xfrm>
          <a:prstGeom prst="rect">
            <a:avLst/>
          </a:prstGeom>
          <a:noFill/>
          <a:ln>
            <a:noFill/>
          </a:ln>
        </p:spPr>
      </p:pic>
      <p:pic>
        <p:nvPicPr>
          <p:cNvPr id="136" name="Google Shape;136;p22"/>
          <p:cNvPicPr preferRelativeResize="0"/>
          <p:nvPr/>
        </p:nvPicPr>
        <p:blipFill>
          <a:blip r:embed="rId4">
            <a:alphaModFix/>
          </a:blip>
          <a:stretch>
            <a:fillRect/>
          </a:stretch>
        </p:blipFill>
        <p:spPr>
          <a:xfrm>
            <a:off x="-113816" y="-197275"/>
            <a:ext cx="9130328" cy="5296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828175" y="374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Incubator Programs— Operation Plan</a:t>
            </a:r>
            <a:endParaRPr/>
          </a:p>
        </p:txBody>
      </p:sp>
      <p:sp>
        <p:nvSpPr>
          <p:cNvPr id="142" name="Google Shape;142;p23"/>
          <p:cNvSpPr txBox="1">
            <a:spLocks noGrp="1"/>
          </p:cNvSpPr>
          <p:nvPr>
            <p:ph type="body" idx="1"/>
          </p:nvPr>
        </p:nvSpPr>
        <p:spPr>
          <a:xfrm>
            <a:off x="734275" y="1185550"/>
            <a:ext cx="3491400" cy="36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24242"/>
                </a:solidFill>
                <a:latin typeface="Nunito"/>
                <a:ea typeface="Nunito"/>
                <a:cs typeface="Nunito"/>
                <a:sym typeface="Nunito"/>
              </a:rPr>
              <a:t>Programs</a:t>
            </a:r>
            <a:endParaRPr sz="1400">
              <a:solidFill>
                <a:srgbClr val="424242"/>
              </a:solidFill>
              <a:latin typeface="Nunito"/>
              <a:ea typeface="Nunito"/>
              <a:cs typeface="Nunito"/>
              <a:sym typeface="Nunito"/>
            </a:endParaRPr>
          </a:p>
          <a:p>
            <a:pPr marL="457200" lvl="0" indent="-317500" algn="l" rtl="0">
              <a:spcBef>
                <a:spcPts val="1600"/>
              </a:spcBef>
              <a:spcAft>
                <a:spcPts val="0"/>
              </a:spcAft>
              <a:buClr>
                <a:srgbClr val="424242"/>
              </a:buClr>
              <a:buSzPts val="1400"/>
              <a:buFont typeface="Nunito"/>
              <a:buChar char="●"/>
            </a:pPr>
            <a:r>
              <a:rPr lang="en" sz="1400">
                <a:solidFill>
                  <a:srgbClr val="424242"/>
                </a:solidFill>
                <a:latin typeface="Nunito"/>
                <a:ea typeface="Nunito"/>
                <a:cs typeface="Nunito"/>
                <a:sym typeface="Nunito"/>
              </a:rPr>
              <a:t>Specialized Production training</a:t>
            </a:r>
            <a:endParaRPr sz="1400">
              <a:solidFill>
                <a:srgbClr val="424242"/>
              </a:solidFill>
              <a:latin typeface="Nunito"/>
              <a:ea typeface="Nunito"/>
              <a:cs typeface="Nunito"/>
              <a:sym typeface="Nunito"/>
            </a:endParaRPr>
          </a:p>
          <a:p>
            <a:pPr marL="457200" lvl="0" indent="-317500" algn="l" rtl="0">
              <a:spcBef>
                <a:spcPts val="0"/>
              </a:spcBef>
              <a:spcAft>
                <a:spcPts val="0"/>
              </a:spcAft>
              <a:buClr>
                <a:srgbClr val="424242"/>
              </a:buClr>
              <a:buSzPts val="1400"/>
              <a:buFont typeface="Nunito"/>
              <a:buChar char="●"/>
            </a:pPr>
            <a:r>
              <a:rPr lang="en" sz="1400">
                <a:solidFill>
                  <a:srgbClr val="424242"/>
                </a:solidFill>
                <a:latin typeface="Nunito"/>
                <a:ea typeface="Nunito"/>
                <a:cs typeface="Nunito"/>
                <a:sym typeface="Nunito"/>
              </a:rPr>
              <a:t>Business Development</a:t>
            </a:r>
            <a:endParaRPr sz="1400">
              <a:solidFill>
                <a:srgbClr val="424242"/>
              </a:solidFill>
              <a:latin typeface="Nunito"/>
              <a:ea typeface="Nunito"/>
              <a:cs typeface="Nunito"/>
              <a:sym typeface="Nunito"/>
            </a:endParaRPr>
          </a:p>
          <a:p>
            <a:pPr marL="457200" lvl="0" indent="-317500" algn="l" rtl="0">
              <a:spcBef>
                <a:spcPts val="0"/>
              </a:spcBef>
              <a:spcAft>
                <a:spcPts val="0"/>
              </a:spcAft>
              <a:buClr>
                <a:srgbClr val="424242"/>
              </a:buClr>
              <a:buSzPts val="1400"/>
              <a:buFont typeface="Nunito"/>
              <a:buChar char="●"/>
            </a:pPr>
            <a:r>
              <a:rPr lang="en" sz="1400">
                <a:solidFill>
                  <a:srgbClr val="424242"/>
                </a:solidFill>
                <a:latin typeface="Nunito"/>
                <a:ea typeface="Nunito"/>
                <a:cs typeface="Nunito"/>
                <a:sym typeface="Nunito"/>
              </a:rPr>
              <a:t>Marketing</a:t>
            </a:r>
            <a:endParaRPr sz="1400">
              <a:solidFill>
                <a:srgbClr val="424242"/>
              </a:solidFill>
              <a:latin typeface="Nunito"/>
              <a:ea typeface="Nunito"/>
              <a:cs typeface="Nunito"/>
              <a:sym typeface="Nunito"/>
            </a:endParaRPr>
          </a:p>
          <a:p>
            <a:pPr marL="457200" lvl="0" indent="-317500" algn="l" rtl="0">
              <a:spcBef>
                <a:spcPts val="0"/>
              </a:spcBef>
              <a:spcAft>
                <a:spcPts val="0"/>
              </a:spcAft>
              <a:buClr>
                <a:srgbClr val="424242"/>
              </a:buClr>
              <a:buSzPts val="1400"/>
              <a:buFont typeface="Nunito"/>
              <a:buChar char="●"/>
            </a:pPr>
            <a:r>
              <a:rPr lang="en" sz="1400">
                <a:solidFill>
                  <a:srgbClr val="424242"/>
                </a:solidFill>
                <a:latin typeface="Nunito"/>
                <a:ea typeface="Nunito"/>
                <a:cs typeface="Nunito"/>
                <a:sym typeface="Nunito"/>
              </a:rPr>
              <a:t>Farm Financials</a:t>
            </a:r>
            <a:endParaRPr sz="1400">
              <a:solidFill>
                <a:srgbClr val="424242"/>
              </a:solidFill>
              <a:latin typeface="Nunito"/>
              <a:ea typeface="Nunito"/>
              <a:cs typeface="Nunito"/>
              <a:sym typeface="Nunito"/>
            </a:endParaRPr>
          </a:p>
          <a:p>
            <a:pPr marL="457200" lvl="0" indent="-317500" algn="l" rtl="0">
              <a:spcBef>
                <a:spcPts val="0"/>
              </a:spcBef>
              <a:spcAft>
                <a:spcPts val="0"/>
              </a:spcAft>
              <a:buClr>
                <a:srgbClr val="424242"/>
              </a:buClr>
              <a:buSzPts val="1400"/>
              <a:buFont typeface="Nunito"/>
              <a:buChar char="●"/>
            </a:pPr>
            <a:r>
              <a:rPr lang="en" sz="1400">
                <a:solidFill>
                  <a:srgbClr val="424242"/>
                </a:solidFill>
                <a:latin typeface="Nunito"/>
                <a:ea typeface="Nunito"/>
                <a:cs typeface="Nunito"/>
                <a:sym typeface="Nunito"/>
              </a:rPr>
              <a:t>Risk Management</a:t>
            </a:r>
            <a:endParaRPr sz="1400">
              <a:solidFill>
                <a:srgbClr val="424242"/>
              </a:solidFill>
              <a:latin typeface="Nunito"/>
              <a:ea typeface="Nunito"/>
              <a:cs typeface="Nunito"/>
              <a:sym typeface="Nunito"/>
            </a:endParaRPr>
          </a:p>
          <a:p>
            <a:pPr marL="0" lvl="0" indent="0" algn="l" rtl="0">
              <a:spcBef>
                <a:spcPts val="0"/>
              </a:spcBef>
              <a:spcAft>
                <a:spcPts val="1600"/>
              </a:spcAft>
              <a:buNone/>
            </a:pPr>
            <a:endParaRPr/>
          </a:p>
        </p:txBody>
      </p:sp>
      <p:pic>
        <p:nvPicPr>
          <p:cNvPr id="143" name="Google Shape;143;p23"/>
          <p:cNvPicPr preferRelativeResize="0"/>
          <p:nvPr/>
        </p:nvPicPr>
        <p:blipFill>
          <a:blip r:embed="rId3">
            <a:alphaModFix/>
          </a:blip>
          <a:stretch>
            <a:fillRect/>
          </a:stretch>
        </p:blipFill>
        <p:spPr>
          <a:xfrm>
            <a:off x="4389800" y="1185550"/>
            <a:ext cx="4103675" cy="33255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4138</Words>
  <Application>Microsoft Macintosh PowerPoint</Application>
  <PresentationFormat>On-screen Show (16:9)</PresentationFormat>
  <Paragraphs>474</Paragraphs>
  <Slides>24</Slides>
  <Notes>24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24</vt:i4>
      </vt:variant>
    </vt:vector>
  </HeadingPairs>
  <TitlesOfParts>
    <vt:vector size="26" baseType="lpstr">
      <vt:lpstr>Nunito</vt:lpstr>
      <vt:lpstr>Simple Light</vt:lpstr>
      <vt:lpstr>Incubating New &amp; Beginning Farmers</vt:lpstr>
      <vt:lpstr>Loss of Agricultural Intellectual Capital</vt:lpstr>
      <vt:lpstr>Mission &amp;  Vision &amp; Concept</vt:lpstr>
      <vt:lpstr>PowerPoint Presentation</vt:lpstr>
      <vt:lpstr>PowerPoint Presentation</vt:lpstr>
      <vt:lpstr>Organizational and Management Plan</vt:lpstr>
      <vt:lpstr>PowerPoint Presentation</vt:lpstr>
      <vt:lpstr>Operation Process </vt:lpstr>
      <vt:lpstr>Incubator Programs— Operation Plan</vt:lpstr>
      <vt:lpstr>Products and Services   Goals </vt:lpstr>
      <vt:lpstr>Products and Services </vt:lpstr>
      <vt:lpstr>Incubator Without Walls</vt:lpstr>
      <vt:lpstr>Beef Backgrounding </vt:lpstr>
      <vt:lpstr>Horticulture Production</vt:lpstr>
      <vt:lpstr>Pollination Services</vt:lpstr>
      <vt:lpstr>Candidate</vt:lpstr>
      <vt:lpstr>Programs</vt:lpstr>
      <vt:lpstr>Program</vt:lpstr>
      <vt:lpstr>Program (cont.)</vt:lpstr>
      <vt:lpstr>Facilities </vt:lpstr>
      <vt:lpstr>Financial Requirements</vt:lpstr>
      <vt:lpstr>Employment Requirements </vt:lpstr>
      <vt:lpstr>Regulatory Plan </vt:lpstr>
      <vt:lpstr>Cash Operating Budget</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Incubating New &amp; Beginning Farmers</dc:title>
  <cp:lastModifiedBy>Xinhao Zhu</cp:lastModifiedBy>
  <cp:revision>1</cp:revision>
  <dcterms:modified xsi:type="dcterms:W3CDTF">2018-09-16T23:19:25Z</dcterms:modified>
</cp:coreProperties>
</file>